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8" r:id="rId5"/>
    <p:sldId id="267" r:id="rId6"/>
    <p:sldId id="262" r:id="rId7"/>
    <p:sldId id="293" r:id="rId8"/>
    <p:sldId id="294" r:id="rId9"/>
    <p:sldId id="259" r:id="rId10"/>
    <p:sldId id="272" r:id="rId11"/>
    <p:sldId id="260" r:id="rId12"/>
    <p:sldId id="269" r:id="rId13"/>
    <p:sldId id="270" r:id="rId14"/>
    <p:sldId id="265" r:id="rId15"/>
    <p:sldId id="271" r:id="rId16"/>
    <p:sldId id="274" r:id="rId17"/>
    <p:sldId id="278" r:id="rId18"/>
    <p:sldId id="279" r:id="rId19"/>
    <p:sldId id="280" r:id="rId20"/>
    <p:sldId id="273" r:id="rId21"/>
    <p:sldId id="277" r:id="rId22"/>
    <p:sldId id="283" r:id="rId23"/>
    <p:sldId id="281" r:id="rId24"/>
    <p:sldId id="282" r:id="rId25"/>
    <p:sldId id="275" r:id="rId26"/>
    <p:sldId id="284" r:id="rId27"/>
    <p:sldId id="264" r:id="rId28"/>
    <p:sldId id="289" r:id="rId29"/>
    <p:sldId id="291" r:id="rId30"/>
    <p:sldId id="292" r:id="rId31"/>
    <p:sldId id="297" r:id="rId32"/>
    <p:sldId id="258" r:id="rId33"/>
    <p:sldId id="298" r:id="rId34"/>
    <p:sldId id="295" r:id="rId35"/>
    <p:sldId id="257" r:id="rId36"/>
    <p:sldId id="285" r:id="rId37"/>
    <p:sldId id="276" r:id="rId38"/>
    <p:sldId id="290" r:id="rId39"/>
    <p:sldId id="266" r:id="rId40"/>
    <p:sldId id="28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666BC0-7871-40AC-B135-F8F2D96E73DB}"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222739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66BC0-7871-40AC-B135-F8F2D96E73DB}"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278343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66BC0-7871-40AC-B135-F8F2D96E73DB}"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333986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66BC0-7871-40AC-B135-F8F2D96E73DB}"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308733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666BC0-7871-40AC-B135-F8F2D96E73DB}"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267202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666BC0-7871-40AC-B135-F8F2D96E73DB}"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103934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666BC0-7871-40AC-B135-F8F2D96E73DB}" type="datetimeFigureOut">
              <a:rPr lang="en-US" smtClean="0"/>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301375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666BC0-7871-40AC-B135-F8F2D96E73DB}" type="datetimeFigureOut">
              <a:rPr lang="en-US" smtClean="0"/>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392118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66BC0-7871-40AC-B135-F8F2D96E73DB}" type="datetimeFigureOut">
              <a:rPr lang="en-US" smtClean="0"/>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110311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66BC0-7871-40AC-B135-F8F2D96E73DB}"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119856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66BC0-7871-40AC-B135-F8F2D96E73DB}"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09922-9CF8-4D5B-821B-2A1269808F94}" type="slidenum">
              <a:rPr lang="en-US" smtClean="0"/>
              <a:t>‹#›</a:t>
            </a:fld>
            <a:endParaRPr lang="en-US"/>
          </a:p>
        </p:txBody>
      </p:sp>
    </p:spTree>
    <p:extLst>
      <p:ext uri="{BB962C8B-B14F-4D97-AF65-F5344CB8AC3E}">
        <p14:creationId xmlns:p14="http://schemas.microsoft.com/office/powerpoint/2010/main" val="196996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66BC0-7871-40AC-B135-F8F2D96E73DB}" type="datetimeFigureOut">
              <a:rPr lang="en-US" smtClean="0"/>
              <a:t>4/7/2014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09922-9CF8-4D5B-821B-2A1269808F94}" type="slidenum">
              <a:rPr lang="en-US" smtClean="0"/>
              <a:t>‹#›</a:t>
            </a:fld>
            <a:endParaRPr lang="en-US"/>
          </a:p>
        </p:txBody>
      </p:sp>
    </p:spTree>
    <p:extLst>
      <p:ext uri="{BB962C8B-B14F-4D97-AF65-F5344CB8AC3E}">
        <p14:creationId xmlns:p14="http://schemas.microsoft.com/office/powerpoint/2010/main" val="278904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noAutofit/>
          </a:bodyPr>
          <a:lstStyle/>
          <a:p>
            <a:r>
              <a:rPr lang="en-US" sz="8000" b="1"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Persuasive Writing</a:t>
            </a:r>
            <a:endParaRPr lang="en-US" sz="8000" b="1" dirty="0">
              <a:solidFill>
                <a:schemeClr val="bg1"/>
              </a:solidFill>
              <a:effectLst>
                <a:outerShdw blurRad="38100" dist="38100" dir="2700000" algn="tl">
                  <a:srgbClr val="000000">
                    <a:alpha val="43137"/>
                  </a:srgbClr>
                </a:outerShdw>
              </a:effectLst>
              <a:latin typeface="HelloAli" pitchFamily="2" charset="0"/>
              <a:ea typeface="HelloAli" pitchFamily="2" charset="0"/>
            </a:endParaRPr>
          </a:p>
        </p:txBody>
      </p:sp>
      <p:sp>
        <p:nvSpPr>
          <p:cNvPr id="3" name="Subtitle 2"/>
          <p:cNvSpPr>
            <a:spLocks noGrp="1"/>
          </p:cNvSpPr>
          <p:nvPr>
            <p:ph type="subTitle" idx="1"/>
          </p:nvPr>
        </p:nvSpPr>
        <p:spPr>
          <a:xfrm>
            <a:off x="457200" y="2895600"/>
            <a:ext cx="8229600" cy="3200400"/>
          </a:xfrm>
        </p:spPr>
        <p:txBody>
          <a:bodyPr>
            <a:normAutofit/>
          </a:bodyPr>
          <a:lstStyle/>
          <a:p>
            <a:r>
              <a:rPr lang="en-US" sz="6000" dirty="0" smtClean="0">
                <a:latin typeface="HelloAli" pitchFamily="2" charset="0"/>
                <a:ea typeface="HelloAli" pitchFamily="2" charset="0"/>
              </a:rPr>
              <a:t>6</a:t>
            </a:r>
            <a:r>
              <a:rPr lang="en-US" sz="6000" baseline="30000" dirty="0" smtClean="0">
                <a:latin typeface="HelloAli" pitchFamily="2" charset="0"/>
                <a:ea typeface="HelloAli" pitchFamily="2" charset="0"/>
              </a:rPr>
              <a:t>th</a:t>
            </a:r>
            <a:r>
              <a:rPr lang="en-US" sz="6000" dirty="0" smtClean="0">
                <a:latin typeface="HelloAli" pitchFamily="2" charset="0"/>
                <a:ea typeface="HelloAli" pitchFamily="2" charset="0"/>
              </a:rPr>
              <a:t> Grade</a:t>
            </a:r>
          </a:p>
          <a:p>
            <a:endParaRPr lang="en-US" sz="6000" dirty="0" smtClean="0">
              <a:latin typeface="HelloAli" pitchFamily="2" charset="0"/>
              <a:ea typeface="HelloAli" pitchFamily="2" charset="0"/>
            </a:endParaRPr>
          </a:p>
          <a:p>
            <a:r>
              <a:rPr lang="en-US" sz="6000" dirty="0" smtClean="0">
                <a:solidFill>
                  <a:schemeClr val="bg1"/>
                </a:solidFill>
                <a:latin typeface="HelloAli" pitchFamily="2" charset="0"/>
                <a:ea typeface="HelloAli" pitchFamily="2" charset="0"/>
              </a:rPr>
              <a:t>(Writing to persuade)</a:t>
            </a:r>
            <a:endParaRPr lang="en-US" sz="60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1349251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chemeClr val="bg1"/>
                </a:solidFill>
                <a:latin typeface="HelloAli" pitchFamily="2" charset="0"/>
                <a:ea typeface="HelloAli" pitchFamily="2" charset="0"/>
              </a:rPr>
              <a:t>Review</a:t>
            </a:r>
            <a:endParaRPr lang="en-US" sz="60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p:txBody>
          <a:bodyPr>
            <a:normAutofit/>
          </a:bodyPr>
          <a:lstStyle/>
          <a:p>
            <a:r>
              <a:rPr lang="en-US" sz="4000" dirty="0" smtClean="0">
                <a:solidFill>
                  <a:schemeClr val="bg1"/>
                </a:solidFill>
                <a:latin typeface="HelloAli" pitchFamily="2" charset="0"/>
                <a:ea typeface="HelloAli" pitchFamily="2" charset="0"/>
              </a:rPr>
              <a:t>What is a thesis statement?</a:t>
            </a:r>
          </a:p>
          <a:p>
            <a:endParaRPr lang="en-US" sz="4000" dirty="0">
              <a:solidFill>
                <a:schemeClr val="bg1"/>
              </a:solidFill>
              <a:latin typeface="HelloAli" pitchFamily="2" charset="0"/>
              <a:ea typeface="HelloAli" pitchFamily="2" charset="0"/>
            </a:endParaRPr>
          </a:p>
          <a:p>
            <a:endParaRPr lang="en-US" sz="4000" dirty="0" smtClean="0">
              <a:solidFill>
                <a:schemeClr val="bg1"/>
              </a:solidFill>
              <a:latin typeface="HelloAli" pitchFamily="2" charset="0"/>
              <a:ea typeface="HelloAli" pitchFamily="2" charset="0"/>
            </a:endParaRPr>
          </a:p>
          <a:p>
            <a:r>
              <a:rPr lang="en-US" sz="4000" dirty="0" smtClean="0">
                <a:solidFill>
                  <a:schemeClr val="bg1"/>
                </a:solidFill>
                <a:latin typeface="HelloAli" pitchFamily="2" charset="0"/>
                <a:ea typeface="HelloAli" pitchFamily="2" charset="0"/>
              </a:rPr>
              <a:t>What is a position statement?</a:t>
            </a:r>
            <a:endParaRPr lang="en-US" sz="40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4233422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636"/>
            <a:ext cx="8229600" cy="1143000"/>
          </a:xfrm>
        </p:spPr>
        <p:txBody>
          <a:bodyPr>
            <a:normAutofit/>
          </a:bodyPr>
          <a:lstStyle/>
          <a:p>
            <a:r>
              <a:rPr lang="en-US" sz="5400" b="1" u="sng"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More Recess</a:t>
            </a:r>
            <a:endParaRPr lang="en-US" sz="5400" b="1" u="sng" dirty="0">
              <a:solidFill>
                <a:schemeClr val="bg1"/>
              </a:solidFill>
              <a:effectLst>
                <a:outerShdw blurRad="38100" dist="38100" dir="2700000" algn="tl">
                  <a:srgbClr val="000000">
                    <a:alpha val="43137"/>
                  </a:srgbClr>
                </a:outerShdw>
              </a:effectLst>
              <a:latin typeface="HelloAli" pitchFamily="2" charset="0"/>
              <a:ea typeface="HelloAli" pitchFamily="2" charset="0"/>
            </a:endParaRPr>
          </a:p>
        </p:txBody>
      </p:sp>
      <p:sp>
        <p:nvSpPr>
          <p:cNvPr id="3" name="Content Placeholder 2"/>
          <p:cNvSpPr>
            <a:spLocks noGrp="1"/>
          </p:cNvSpPr>
          <p:nvPr>
            <p:ph idx="1"/>
          </p:nvPr>
        </p:nvSpPr>
        <p:spPr>
          <a:xfrm>
            <a:off x="152400" y="1371600"/>
            <a:ext cx="8991600" cy="4754563"/>
          </a:xfrm>
        </p:spPr>
        <p:txBody>
          <a:bodyPr>
            <a:normAutofit fontScale="92500" lnSpcReduction="10000"/>
          </a:bodyPr>
          <a:lstStyle/>
          <a:p>
            <a:pPr marL="0" indent="0" algn="ctr">
              <a:buNone/>
            </a:pPr>
            <a:r>
              <a:rPr lang="en-US" dirty="0" smtClean="0">
                <a:solidFill>
                  <a:schemeClr val="bg1"/>
                </a:solidFill>
              </a:rPr>
              <a:t>First/Lead Paragraph-</a:t>
            </a:r>
          </a:p>
          <a:p>
            <a:pPr marL="0" indent="0">
              <a:buNone/>
            </a:pPr>
            <a:r>
              <a:rPr lang="en-US" dirty="0">
                <a:solidFill>
                  <a:schemeClr val="bg1"/>
                </a:solidFill>
              </a:rPr>
              <a:t>	</a:t>
            </a:r>
            <a:r>
              <a:rPr lang="en-US" dirty="0" smtClean="0">
                <a:solidFill>
                  <a:schemeClr val="bg1"/>
                </a:solidFill>
              </a:rPr>
              <a:t>Since the 1950’s there are more and more children, living in the United States, who are obese. With this ever growing number, exercise and activity is the best solution there is to the problem. We can address this problem at National Park School by having an additional 25 minutes of outside recess time. Overall, this would help the obesity crisis in America, the happiness of the students, and the students academic performance. </a:t>
            </a:r>
            <a:endParaRPr lang="en-US" dirty="0">
              <a:solidFill>
                <a:schemeClr val="bg1"/>
              </a:solidFill>
            </a:endParaRPr>
          </a:p>
        </p:txBody>
      </p:sp>
    </p:spTree>
    <p:extLst>
      <p:ext uri="{BB962C8B-B14F-4D97-AF65-F5344CB8AC3E}">
        <p14:creationId xmlns:p14="http://schemas.microsoft.com/office/powerpoint/2010/main" val="425968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b="1" dirty="0">
                <a:solidFill>
                  <a:schemeClr val="bg1"/>
                </a:solidFill>
              </a:rPr>
              <a:t>Why Students Should Eat Breakfast Every Day</a:t>
            </a:r>
            <a:r>
              <a:rPr lang="en-US" dirty="0"/>
              <a:t/>
            </a:r>
            <a:br>
              <a:rPr lang="en-US" dirty="0"/>
            </a:br>
            <a:endParaRPr lang="en-US" dirty="0"/>
          </a:p>
        </p:txBody>
      </p:sp>
      <p:pic>
        <p:nvPicPr>
          <p:cNvPr id="1026" name="Picture 2" descr="http://eslbee.com/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538" y="1358900"/>
            <a:ext cx="9525" cy="762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0" y="1600200"/>
            <a:ext cx="8991600" cy="4525963"/>
          </a:xfrm>
        </p:spPr>
        <p:txBody>
          <a:bodyPr/>
          <a:lstStyle/>
          <a:p>
            <a:r>
              <a:rPr lang="en-US" dirty="0">
                <a:solidFill>
                  <a:schemeClr val="bg1"/>
                </a:solidFill>
              </a:rPr>
              <a:t>A lot of people, especially young people, go though the day without having breakfast. Many people believe that it is not necessary, or they say that they don’t have </a:t>
            </a:r>
            <a:r>
              <a:rPr lang="en-US" dirty="0" smtClean="0">
                <a:solidFill>
                  <a:schemeClr val="bg1"/>
                </a:solidFill>
              </a:rPr>
              <a:t>time, </a:t>
            </a:r>
            <a:r>
              <a:rPr lang="en-US" dirty="0">
                <a:solidFill>
                  <a:schemeClr val="bg1"/>
                </a:solidFill>
              </a:rPr>
              <a:t>and begin their day with no meal. </a:t>
            </a:r>
            <a:r>
              <a:rPr lang="en-US" dirty="0" smtClean="0">
                <a:solidFill>
                  <a:schemeClr val="bg1"/>
                </a:solidFill>
              </a:rPr>
              <a:t>However, everyone, young and old, should </a:t>
            </a:r>
            <a:r>
              <a:rPr lang="en-US" dirty="0">
                <a:solidFill>
                  <a:schemeClr val="bg1"/>
                </a:solidFill>
              </a:rPr>
              <a:t>eat breakfast before going </a:t>
            </a:r>
            <a:r>
              <a:rPr lang="en-US" dirty="0" smtClean="0">
                <a:solidFill>
                  <a:schemeClr val="bg1"/>
                </a:solidFill>
              </a:rPr>
              <a:t>about their day because it helps brain activity, creates a family meal time, and prepares you to start the day. </a:t>
            </a:r>
            <a:endParaRPr lang="en-US" dirty="0">
              <a:solidFill>
                <a:schemeClr val="bg1"/>
              </a:solidFill>
            </a:endParaRPr>
          </a:p>
        </p:txBody>
      </p:sp>
    </p:spTree>
    <p:extLst>
      <p:ext uri="{BB962C8B-B14F-4D97-AF65-F5344CB8AC3E}">
        <p14:creationId xmlns:p14="http://schemas.microsoft.com/office/powerpoint/2010/main" val="350683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Why People Should Read for Pleasure</a:t>
            </a:r>
            <a:endParaRPr lang="en-US" b="1" dirty="0">
              <a:solidFill>
                <a:schemeClr val="bg1"/>
              </a:solidFill>
            </a:endParaRPr>
          </a:p>
        </p:txBody>
      </p:sp>
      <p:sp>
        <p:nvSpPr>
          <p:cNvPr id="3" name="Content Placeholder 2"/>
          <p:cNvSpPr>
            <a:spLocks noGrp="1"/>
          </p:cNvSpPr>
          <p:nvPr>
            <p:ph idx="1"/>
          </p:nvPr>
        </p:nvSpPr>
        <p:spPr>
          <a:xfrm>
            <a:off x="76200" y="1600200"/>
            <a:ext cx="9067800" cy="4525963"/>
          </a:xfrm>
        </p:spPr>
        <p:txBody>
          <a:bodyPr>
            <a:normAutofit/>
          </a:bodyPr>
          <a:lstStyle/>
          <a:p>
            <a:r>
              <a:rPr lang="en-US" dirty="0">
                <a:solidFill>
                  <a:schemeClr val="bg1"/>
                </a:solidFill>
              </a:rPr>
              <a:t>In the past years the use of the television and the internet has increased; this situation has caused many people to change their likes and the way that they enjoy their free time.  Because of television and the internet, many people spend less time </a:t>
            </a:r>
            <a:r>
              <a:rPr lang="en-US" dirty="0" smtClean="0">
                <a:solidFill>
                  <a:schemeClr val="bg1"/>
                </a:solidFill>
              </a:rPr>
              <a:t>reading. Sitting and reading a book, novel, or magazine can improve </a:t>
            </a:r>
            <a:r>
              <a:rPr lang="en-US" dirty="0">
                <a:solidFill>
                  <a:schemeClr val="bg1"/>
                </a:solidFill>
              </a:rPr>
              <a:t>your knowledge, </a:t>
            </a:r>
            <a:r>
              <a:rPr lang="en-US" dirty="0" smtClean="0">
                <a:solidFill>
                  <a:schemeClr val="bg1"/>
                </a:solidFill>
              </a:rPr>
              <a:t>expand </a:t>
            </a:r>
            <a:r>
              <a:rPr lang="en-US" dirty="0">
                <a:solidFill>
                  <a:schemeClr val="bg1"/>
                </a:solidFill>
              </a:rPr>
              <a:t>your general culture, </a:t>
            </a:r>
            <a:r>
              <a:rPr lang="en-US" dirty="0" smtClean="0">
                <a:solidFill>
                  <a:schemeClr val="bg1"/>
                </a:solidFill>
              </a:rPr>
              <a:t>and also expand </a:t>
            </a:r>
            <a:r>
              <a:rPr lang="en-US" dirty="0">
                <a:solidFill>
                  <a:schemeClr val="bg1"/>
                </a:solidFill>
              </a:rPr>
              <a:t>your vocabulary. </a:t>
            </a:r>
          </a:p>
        </p:txBody>
      </p:sp>
    </p:spTree>
    <p:extLst>
      <p:ext uri="{BB962C8B-B14F-4D97-AF65-F5344CB8AC3E}">
        <p14:creationId xmlns:p14="http://schemas.microsoft.com/office/powerpoint/2010/main" val="2151203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4800" b="1" u="sng" dirty="0" smtClean="0">
                <a:solidFill>
                  <a:schemeClr val="bg1"/>
                </a:solidFill>
                <a:latin typeface="HelloAli" pitchFamily="2" charset="0"/>
                <a:ea typeface="HelloAli" pitchFamily="2" charset="0"/>
              </a:rPr>
              <a:t>Lead/Introduction Paragraph</a:t>
            </a:r>
            <a:endParaRPr lang="en-US" sz="48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371600"/>
            <a:ext cx="9067800" cy="4754563"/>
          </a:xfrm>
        </p:spPr>
        <p:txBody>
          <a:bodyPr>
            <a:normAutofit lnSpcReduction="10000"/>
          </a:bodyPr>
          <a:lstStyle/>
          <a:p>
            <a:r>
              <a:rPr lang="en-US" dirty="0" smtClean="0">
                <a:solidFill>
                  <a:schemeClr val="bg1"/>
                </a:solidFill>
                <a:latin typeface="HelloAli" pitchFamily="2" charset="0"/>
                <a:ea typeface="HelloAli" pitchFamily="2" charset="0"/>
              </a:rPr>
              <a:t>You must write a lead/introduction paragraph of an essay convincing the school administration (principal, superintendent) to have the school day consist of ½ day of Math and ½ day of English</a:t>
            </a:r>
          </a:p>
          <a:p>
            <a:r>
              <a:rPr lang="en-US" dirty="0" smtClean="0">
                <a:solidFill>
                  <a:schemeClr val="bg1"/>
                </a:solidFill>
                <a:latin typeface="HelloAli" pitchFamily="2" charset="0"/>
                <a:ea typeface="HelloAli" pitchFamily="2" charset="0"/>
              </a:rPr>
              <a:t>You must include your thesis statement which includes your position and 3 arguments. </a:t>
            </a:r>
          </a:p>
          <a:p>
            <a:r>
              <a:rPr lang="en-US" dirty="0" smtClean="0">
                <a:solidFill>
                  <a:schemeClr val="bg1"/>
                </a:solidFill>
                <a:latin typeface="HelloAli" pitchFamily="2" charset="0"/>
                <a:ea typeface="HelloAli" pitchFamily="2" charset="0"/>
              </a:rPr>
              <a:t>Remember to entice the reader to keep reading!</a:t>
            </a:r>
            <a:endParaRPr lang="en-US"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746213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rPr>
              <a:t>Lead Paragraph Practice</a:t>
            </a:r>
            <a:endParaRPr lang="en-US" sz="5400" b="1" dirty="0">
              <a:solidFill>
                <a:schemeClr val="bg1"/>
              </a:solidFill>
            </a:endParaRPr>
          </a:p>
        </p:txBody>
      </p:sp>
      <p:sp>
        <p:nvSpPr>
          <p:cNvPr id="3" name="Content Placeholder 2"/>
          <p:cNvSpPr>
            <a:spLocks noGrp="1"/>
          </p:cNvSpPr>
          <p:nvPr>
            <p:ph idx="1"/>
          </p:nvPr>
        </p:nvSpPr>
        <p:spPr/>
        <p:txBody>
          <a:bodyPr>
            <a:normAutofit/>
          </a:bodyPr>
          <a:lstStyle/>
          <a:p>
            <a:pPr algn="ctr"/>
            <a:r>
              <a:rPr lang="en-US" sz="3600" dirty="0" smtClean="0">
                <a:solidFill>
                  <a:schemeClr val="bg1"/>
                </a:solidFill>
              </a:rPr>
              <a:t>Lead Paragraph Practice Worksheet</a:t>
            </a:r>
            <a:endParaRPr lang="en-US" sz="3600" dirty="0">
              <a:solidFill>
                <a:schemeClr val="bg1"/>
              </a:solidFill>
            </a:endParaRPr>
          </a:p>
        </p:txBody>
      </p:sp>
    </p:spTree>
    <p:extLst>
      <p:ext uri="{BB962C8B-B14F-4D97-AF65-F5344CB8AC3E}">
        <p14:creationId xmlns:p14="http://schemas.microsoft.com/office/powerpoint/2010/main" val="2852821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solidFill>
                  <a:schemeClr val="bg1"/>
                </a:solidFill>
              </a:rPr>
              <a:t>½ Day English, ½ Day Math Prompt</a:t>
            </a:r>
            <a:endParaRPr lang="en-US" dirty="0">
              <a:solidFill>
                <a:schemeClr val="bg1"/>
              </a:solidFill>
            </a:endParaRPr>
          </a:p>
        </p:txBody>
      </p:sp>
      <p:sp>
        <p:nvSpPr>
          <p:cNvPr id="3" name="Content Placeholder 2"/>
          <p:cNvSpPr>
            <a:spLocks noGrp="1"/>
          </p:cNvSpPr>
          <p:nvPr>
            <p:ph idx="1"/>
          </p:nvPr>
        </p:nvSpPr>
        <p:spPr>
          <a:xfrm>
            <a:off x="0" y="1295400"/>
            <a:ext cx="9067800" cy="4525963"/>
          </a:xfrm>
        </p:spPr>
        <p:txBody>
          <a:bodyPr>
            <a:noAutofit/>
          </a:bodyPr>
          <a:lstStyle/>
          <a:p>
            <a:pPr marL="457200" lvl="1" indent="0">
              <a:buNone/>
            </a:pPr>
            <a:r>
              <a:rPr lang="en-US" dirty="0" smtClean="0">
                <a:solidFill>
                  <a:schemeClr val="bg1"/>
                </a:solidFill>
              </a:rPr>
              <a:t>            </a:t>
            </a:r>
            <a:r>
              <a:rPr lang="en-US" sz="3200" dirty="0" smtClean="0">
                <a:solidFill>
                  <a:schemeClr val="bg1"/>
                </a:solidFill>
              </a:rPr>
              <a:t>More and more children are growing up with little attention spans. This is because of television show watching, electronic game systems and overall, too much change. Since student’s brains are used to change every couple minutes, they are having trouble focusing. One way to combat this problem here at NP School, is to have the school day consist of only 2 classes. Having a school day of only math and </a:t>
            </a:r>
            <a:r>
              <a:rPr lang="en-US" sz="3200" dirty="0" err="1" smtClean="0">
                <a:solidFill>
                  <a:schemeClr val="bg1"/>
                </a:solidFill>
              </a:rPr>
              <a:t>english</a:t>
            </a:r>
            <a:r>
              <a:rPr lang="en-US" sz="3200" dirty="0" smtClean="0">
                <a:solidFill>
                  <a:schemeClr val="bg1"/>
                </a:solidFill>
              </a:rPr>
              <a:t> would teach the children attention, give them less to worry about, and allow the teachers to think of creative ways to teach. </a:t>
            </a:r>
            <a:endParaRPr lang="en-US" sz="3200" dirty="0">
              <a:solidFill>
                <a:schemeClr val="bg1"/>
              </a:solidFill>
            </a:endParaRPr>
          </a:p>
        </p:txBody>
      </p:sp>
    </p:spTree>
    <p:extLst>
      <p:ext uri="{BB962C8B-B14F-4D97-AF65-F5344CB8AC3E}">
        <p14:creationId xmlns:p14="http://schemas.microsoft.com/office/powerpoint/2010/main" val="2117537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solidFill>
                  <a:schemeClr val="bg1"/>
                </a:solidFill>
              </a:rPr>
              <a:t>Student #1</a:t>
            </a:r>
            <a:endParaRPr lang="en-US" b="1" dirty="0">
              <a:solidFill>
                <a:schemeClr val="bg1"/>
              </a:solidFill>
            </a:endParaRPr>
          </a:p>
        </p:txBody>
      </p:sp>
      <p:sp>
        <p:nvSpPr>
          <p:cNvPr id="3" name="Content Placeholder 2"/>
          <p:cNvSpPr>
            <a:spLocks noGrp="1"/>
          </p:cNvSpPr>
          <p:nvPr>
            <p:ph idx="1"/>
          </p:nvPr>
        </p:nvSpPr>
        <p:spPr>
          <a:xfrm>
            <a:off x="34636" y="838200"/>
            <a:ext cx="9109364" cy="5029200"/>
          </a:xfrm>
        </p:spPr>
        <p:txBody>
          <a:bodyPr>
            <a:noAutofit/>
          </a:bodyPr>
          <a:lstStyle/>
          <a:p>
            <a:r>
              <a:rPr lang="en-US" sz="3800" dirty="0" smtClean="0">
                <a:solidFill>
                  <a:schemeClr val="bg1"/>
                </a:solidFill>
              </a:rPr>
              <a:t>       We should change the school day here at NP Elementary School. What if we have math 1/2 of the day and </a:t>
            </a:r>
            <a:r>
              <a:rPr lang="en-US" sz="3800" dirty="0" err="1" smtClean="0">
                <a:solidFill>
                  <a:schemeClr val="bg1"/>
                </a:solidFill>
              </a:rPr>
              <a:t>english</a:t>
            </a:r>
            <a:r>
              <a:rPr lang="en-US" sz="3800" dirty="0" smtClean="0">
                <a:solidFill>
                  <a:schemeClr val="bg1"/>
                </a:solidFill>
              </a:rPr>
              <a:t> 1/2 of the day? Math and </a:t>
            </a:r>
            <a:r>
              <a:rPr lang="en-US" sz="3800" dirty="0" err="1" smtClean="0">
                <a:solidFill>
                  <a:schemeClr val="bg1"/>
                </a:solidFill>
              </a:rPr>
              <a:t>english</a:t>
            </a:r>
            <a:r>
              <a:rPr lang="en-US" sz="3800" dirty="0" smtClean="0">
                <a:solidFill>
                  <a:schemeClr val="bg1"/>
                </a:solidFill>
              </a:rPr>
              <a:t> are the most important subjects and we should only have them instead. My class believes we should implement this change because it would improve your knowledge, bring your grades up, and help you get a better job when your older. </a:t>
            </a:r>
            <a:endParaRPr lang="en-US" sz="3800" dirty="0">
              <a:solidFill>
                <a:schemeClr val="bg1"/>
              </a:solidFill>
            </a:endParaRPr>
          </a:p>
        </p:txBody>
      </p:sp>
    </p:spTree>
    <p:extLst>
      <p:ext uri="{BB962C8B-B14F-4D97-AF65-F5344CB8AC3E}">
        <p14:creationId xmlns:p14="http://schemas.microsoft.com/office/powerpoint/2010/main" val="1626961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fontScale="90000"/>
          </a:bodyPr>
          <a:lstStyle/>
          <a:p>
            <a:r>
              <a:rPr lang="en-US" sz="6000" dirty="0" smtClean="0">
                <a:solidFill>
                  <a:schemeClr val="bg1"/>
                </a:solidFill>
              </a:rPr>
              <a:t>Student #2</a:t>
            </a:r>
            <a:endParaRPr lang="en-US" sz="6000" dirty="0">
              <a:solidFill>
                <a:schemeClr val="bg1"/>
              </a:solidFill>
            </a:endParaRPr>
          </a:p>
        </p:txBody>
      </p:sp>
      <p:sp>
        <p:nvSpPr>
          <p:cNvPr id="3" name="Content Placeholder 2"/>
          <p:cNvSpPr>
            <a:spLocks noGrp="1"/>
          </p:cNvSpPr>
          <p:nvPr>
            <p:ph idx="1"/>
          </p:nvPr>
        </p:nvSpPr>
        <p:spPr>
          <a:xfrm>
            <a:off x="8906" y="914400"/>
            <a:ext cx="9135094" cy="4953000"/>
          </a:xfrm>
        </p:spPr>
        <p:txBody>
          <a:bodyPr>
            <a:noAutofit/>
          </a:bodyPr>
          <a:lstStyle/>
          <a:p>
            <a:pPr marL="0" indent="0">
              <a:buNone/>
            </a:pPr>
            <a:r>
              <a:rPr lang="en-US" sz="3600" dirty="0" smtClean="0">
                <a:solidFill>
                  <a:schemeClr val="bg1"/>
                </a:solidFill>
              </a:rPr>
              <a:t>        Many people have seen this online that students should have 1/2 a day of </a:t>
            </a:r>
            <a:r>
              <a:rPr lang="en-US" sz="3600" dirty="0" err="1" smtClean="0">
                <a:solidFill>
                  <a:schemeClr val="bg1"/>
                </a:solidFill>
              </a:rPr>
              <a:t>english</a:t>
            </a:r>
            <a:r>
              <a:rPr lang="en-US" sz="3600" dirty="0" smtClean="0">
                <a:solidFill>
                  <a:schemeClr val="bg1"/>
                </a:solidFill>
              </a:rPr>
              <a:t> and 1/2 a day of math. We currently have math, writing, gym, lunch, and computers. Not to mention, we have assemblies and stuff a few times a year. There are 3 reasons why we should have only those 2 subjects. We should have just math and </a:t>
            </a:r>
            <a:r>
              <a:rPr lang="en-US" sz="3600" dirty="0" err="1" smtClean="0">
                <a:solidFill>
                  <a:schemeClr val="bg1"/>
                </a:solidFill>
              </a:rPr>
              <a:t>english</a:t>
            </a:r>
            <a:r>
              <a:rPr lang="en-US" sz="3600" dirty="0" smtClean="0">
                <a:solidFill>
                  <a:schemeClr val="bg1"/>
                </a:solidFill>
              </a:rPr>
              <a:t> because we get better grades, so we can learn more about math and </a:t>
            </a:r>
            <a:r>
              <a:rPr lang="en-US" sz="3600" dirty="0" err="1" smtClean="0">
                <a:solidFill>
                  <a:schemeClr val="bg1"/>
                </a:solidFill>
              </a:rPr>
              <a:t>english</a:t>
            </a:r>
            <a:r>
              <a:rPr lang="en-US" sz="3600" dirty="0" smtClean="0">
                <a:solidFill>
                  <a:schemeClr val="bg1"/>
                </a:solidFill>
              </a:rPr>
              <a:t>, and many kids love these 2 subjects. </a:t>
            </a:r>
            <a:endParaRPr lang="en-US" sz="3600" dirty="0">
              <a:solidFill>
                <a:schemeClr val="bg1"/>
              </a:solidFill>
            </a:endParaRPr>
          </a:p>
        </p:txBody>
      </p:sp>
    </p:spTree>
    <p:extLst>
      <p:ext uri="{BB962C8B-B14F-4D97-AF65-F5344CB8AC3E}">
        <p14:creationId xmlns:p14="http://schemas.microsoft.com/office/powerpoint/2010/main" val="2370492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bg1"/>
                </a:solidFill>
              </a:rPr>
              <a:t>Student #3</a:t>
            </a:r>
            <a:endParaRPr lang="en-US" dirty="0">
              <a:solidFill>
                <a:schemeClr val="bg1"/>
              </a:solidFill>
            </a:endParaRPr>
          </a:p>
        </p:txBody>
      </p:sp>
      <p:sp>
        <p:nvSpPr>
          <p:cNvPr id="3" name="Content Placeholder 2"/>
          <p:cNvSpPr>
            <a:spLocks noGrp="1"/>
          </p:cNvSpPr>
          <p:nvPr>
            <p:ph idx="1"/>
          </p:nvPr>
        </p:nvSpPr>
        <p:spPr>
          <a:xfrm>
            <a:off x="0" y="1066800"/>
            <a:ext cx="9330070" cy="5105400"/>
          </a:xfrm>
        </p:spPr>
        <p:txBody>
          <a:bodyPr>
            <a:normAutofit lnSpcReduction="10000"/>
          </a:bodyPr>
          <a:lstStyle/>
          <a:p>
            <a:pPr marL="0" indent="0">
              <a:buNone/>
            </a:pPr>
            <a:r>
              <a:rPr lang="en-US" sz="4400" dirty="0" smtClean="0">
                <a:solidFill>
                  <a:schemeClr val="bg1"/>
                </a:solidFill>
              </a:rPr>
              <a:t>      Do you ever miss out on math or </a:t>
            </a:r>
            <a:r>
              <a:rPr lang="en-US" sz="4400" dirty="0" err="1" smtClean="0">
                <a:solidFill>
                  <a:schemeClr val="bg1"/>
                </a:solidFill>
              </a:rPr>
              <a:t>english</a:t>
            </a:r>
            <a:r>
              <a:rPr lang="en-US" sz="4400" dirty="0" smtClean="0">
                <a:solidFill>
                  <a:schemeClr val="bg1"/>
                </a:solidFill>
              </a:rPr>
              <a:t>? Well now there is a solution. We can have 1/2 of the day math and ½ of the day </a:t>
            </a:r>
            <a:r>
              <a:rPr lang="en-US" sz="4400" dirty="0" err="1" smtClean="0">
                <a:solidFill>
                  <a:schemeClr val="bg1"/>
                </a:solidFill>
              </a:rPr>
              <a:t>english</a:t>
            </a:r>
            <a:r>
              <a:rPr lang="en-US" sz="4400" dirty="0" smtClean="0">
                <a:solidFill>
                  <a:schemeClr val="bg1"/>
                </a:solidFill>
              </a:rPr>
              <a:t>. If we change to ½ day of math and ½ of </a:t>
            </a:r>
            <a:r>
              <a:rPr lang="en-US" sz="4400" dirty="0" err="1" smtClean="0">
                <a:solidFill>
                  <a:schemeClr val="bg1"/>
                </a:solidFill>
              </a:rPr>
              <a:t>english</a:t>
            </a:r>
            <a:r>
              <a:rPr lang="en-US" sz="4400" dirty="0" smtClean="0">
                <a:solidFill>
                  <a:schemeClr val="bg1"/>
                </a:solidFill>
              </a:rPr>
              <a:t> here at NP School, then all the test scores will go up, kids will get smarter, and kids will do better on the NJ Ask. </a:t>
            </a:r>
            <a:endParaRPr lang="en-US" sz="4400" dirty="0">
              <a:solidFill>
                <a:schemeClr val="bg1"/>
              </a:solidFill>
            </a:endParaRPr>
          </a:p>
        </p:txBody>
      </p:sp>
    </p:spTree>
    <p:extLst>
      <p:ext uri="{BB962C8B-B14F-4D97-AF65-F5344CB8AC3E}">
        <p14:creationId xmlns:p14="http://schemas.microsoft.com/office/powerpoint/2010/main" val="4087609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HelloAli" pitchFamily="2" charset="0"/>
                <a:ea typeface="HelloAli" pitchFamily="2" charset="0"/>
              </a:rPr>
              <a:t>Things to Remember</a:t>
            </a:r>
            <a:endParaRPr lang="en-US" sz="5400" b="1"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8991600" cy="4525963"/>
          </a:xfrm>
        </p:spPr>
        <p:txBody>
          <a:bodyPr>
            <a:normAutofit/>
          </a:bodyPr>
          <a:lstStyle/>
          <a:p>
            <a:r>
              <a:rPr lang="en-US" sz="3600" dirty="0" smtClean="0">
                <a:solidFill>
                  <a:schemeClr val="bg1"/>
                </a:solidFill>
                <a:latin typeface="HelloAli" pitchFamily="2" charset="0"/>
                <a:ea typeface="HelloAli" pitchFamily="2" charset="0"/>
              </a:rPr>
              <a:t>This is </a:t>
            </a:r>
            <a:r>
              <a:rPr lang="en-US" sz="3600" b="1" u="sng" dirty="0" smtClean="0">
                <a:solidFill>
                  <a:schemeClr val="bg1"/>
                </a:solidFill>
                <a:latin typeface="HelloAli" pitchFamily="2" charset="0"/>
                <a:ea typeface="HelloAli" pitchFamily="2" charset="0"/>
              </a:rPr>
              <a:t>NOT</a:t>
            </a:r>
            <a:r>
              <a:rPr lang="en-US" sz="3600" dirty="0" smtClean="0">
                <a:solidFill>
                  <a:schemeClr val="bg1"/>
                </a:solidFill>
                <a:latin typeface="HelloAli" pitchFamily="2" charset="0"/>
                <a:ea typeface="HelloAli" pitchFamily="2" charset="0"/>
              </a:rPr>
              <a:t> a story</a:t>
            </a:r>
          </a:p>
          <a:p>
            <a:r>
              <a:rPr lang="en-US" sz="3600" dirty="0" smtClean="0">
                <a:solidFill>
                  <a:schemeClr val="bg1"/>
                </a:solidFill>
                <a:latin typeface="HelloAli" pitchFamily="2" charset="0"/>
                <a:ea typeface="HelloAli" pitchFamily="2" charset="0"/>
              </a:rPr>
              <a:t>You have to write in </a:t>
            </a:r>
            <a:r>
              <a:rPr lang="en-US" sz="3600" b="1" u="sng" dirty="0" smtClean="0">
                <a:solidFill>
                  <a:schemeClr val="bg1"/>
                </a:solidFill>
                <a:latin typeface="HelloAli" pitchFamily="2" charset="0"/>
                <a:ea typeface="HelloAli" pitchFamily="2" charset="0"/>
              </a:rPr>
              <a:t>third</a:t>
            </a:r>
            <a:r>
              <a:rPr lang="en-US" sz="3600" dirty="0" smtClean="0">
                <a:solidFill>
                  <a:schemeClr val="bg1"/>
                </a:solidFill>
                <a:latin typeface="HelloAli" pitchFamily="2" charset="0"/>
                <a:ea typeface="HelloAli" pitchFamily="2" charset="0"/>
              </a:rPr>
              <a:t> person- no I, me</a:t>
            </a:r>
          </a:p>
          <a:p>
            <a:r>
              <a:rPr lang="en-US" sz="3600" dirty="0" smtClean="0">
                <a:solidFill>
                  <a:schemeClr val="bg1"/>
                </a:solidFill>
                <a:latin typeface="HelloAli" pitchFamily="2" charset="0"/>
                <a:ea typeface="HelloAli" pitchFamily="2" charset="0"/>
              </a:rPr>
              <a:t>Use facts and numbers to back up your argument</a:t>
            </a:r>
          </a:p>
          <a:p>
            <a:r>
              <a:rPr lang="en-US" sz="3600" dirty="0" smtClean="0">
                <a:solidFill>
                  <a:schemeClr val="bg1"/>
                </a:solidFill>
                <a:latin typeface="HelloAli" pitchFamily="2" charset="0"/>
                <a:ea typeface="HelloAli" pitchFamily="2" charset="0"/>
              </a:rPr>
              <a:t>You are persuading, not informing, so remember it has to be convincing!</a:t>
            </a:r>
            <a:endParaRPr lang="en-US" sz="36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825601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chemeClr val="bg1"/>
                </a:solidFill>
                <a:latin typeface="HelloAli" pitchFamily="2" charset="0"/>
                <a:ea typeface="HelloAli" pitchFamily="2" charset="0"/>
              </a:rPr>
              <a:t>Example</a:t>
            </a:r>
            <a:endParaRPr lang="en-US" sz="54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371600"/>
            <a:ext cx="9144000" cy="5410200"/>
          </a:xfrm>
        </p:spPr>
        <p:txBody>
          <a:bodyPr>
            <a:normAutofit fontScale="92500" lnSpcReduction="10000"/>
          </a:bodyPr>
          <a:lstStyle/>
          <a:p>
            <a:r>
              <a:rPr lang="en-US" sz="3500" dirty="0">
                <a:solidFill>
                  <a:schemeClr val="bg1"/>
                </a:solidFill>
              </a:rPr>
              <a:t>	In 1994, Brooklyn Institute of Technology did a study on student’s brain activity. It was found that children under the age of 12 have an easier time doing </a:t>
            </a:r>
            <a:r>
              <a:rPr lang="en-US" sz="3500" dirty="0" smtClean="0">
                <a:solidFill>
                  <a:schemeClr val="bg1"/>
                </a:solidFill>
              </a:rPr>
              <a:t>fact </a:t>
            </a:r>
            <a:r>
              <a:rPr lang="en-US" sz="3500" dirty="0">
                <a:solidFill>
                  <a:schemeClr val="bg1"/>
                </a:solidFill>
              </a:rPr>
              <a:t>based school work in the morning and more open ended thinking in the afternoon. </a:t>
            </a:r>
            <a:r>
              <a:rPr lang="en-US" sz="3500" dirty="0" smtClean="0">
                <a:solidFill>
                  <a:schemeClr val="bg1"/>
                </a:solidFill>
              </a:rPr>
              <a:t>We can address this at NP School by having only math classes in the morning and </a:t>
            </a:r>
            <a:r>
              <a:rPr lang="en-US" sz="3500" dirty="0" err="1" smtClean="0">
                <a:solidFill>
                  <a:schemeClr val="bg1"/>
                </a:solidFill>
              </a:rPr>
              <a:t>english</a:t>
            </a:r>
            <a:r>
              <a:rPr lang="en-US" sz="3500" dirty="0" smtClean="0">
                <a:solidFill>
                  <a:schemeClr val="bg1"/>
                </a:solidFill>
              </a:rPr>
              <a:t> classes in the afternoon. This solution will help the student’s achieve higher grades, make them more interested in learning, and allow them to concentrate on a smaller amount of work. </a:t>
            </a:r>
            <a:endParaRPr lang="en-US" sz="3500" dirty="0">
              <a:solidFill>
                <a:schemeClr val="bg1"/>
              </a:solidFill>
            </a:endParaRPr>
          </a:p>
          <a:p>
            <a:endParaRPr lang="en-US" dirty="0"/>
          </a:p>
        </p:txBody>
      </p:sp>
    </p:spTree>
    <p:extLst>
      <p:ext uri="{BB962C8B-B14F-4D97-AF65-F5344CB8AC3E}">
        <p14:creationId xmlns:p14="http://schemas.microsoft.com/office/powerpoint/2010/main" val="2123915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1143000"/>
          </a:xfrm>
        </p:spPr>
        <p:txBody>
          <a:bodyPr>
            <a:normAutofit/>
          </a:bodyPr>
          <a:lstStyle/>
          <a:p>
            <a:r>
              <a:rPr lang="en-US" sz="5400" b="1" u="sng" dirty="0" smtClean="0">
                <a:solidFill>
                  <a:schemeClr val="bg1"/>
                </a:solidFill>
                <a:latin typeface="HelloAli" pitchFamily="2" charset="0"/>
                <a:ea typeface="HelloAli" pitchFamily="2" charset="0"/>
              </a:rPr>
              <a:t>Example</a:t>
            </a:r>
            <a:endParaRPr lang="en-US" sz="54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990600"/>
            <a:ext cx="9144000" cy="5638800"/>
          </a:xfrm>
        </p:spPr>
        <p:txBody>
          <a:bodyPr>
            <a:normAutofit/>
          </a:bodyPr>
          <a:lstStyle/>
          <a:p>
            <a:r>
              <a:rPr lang="en-US" dirty="0" smtClean="0">
                <a:solidFill>
                  <a:schemeClr val="bg1"/>
                </a:solidFill>
              </a:rPr>
              <a:t>         Have you ever felt drained in the morning, as if you can’t think creatively enough. Well, it has been shown that in the morning, the brain does better fact based work, and in the afternoon the brain can think more creatively. To address this new information, I believe that here at NP School, we should have our school day aligned with our brains. If we have only math classes in the morning, and only </a:t>
            </a:r>
            <a:r>
              <a:rPr lang="en-US" dirty="0" err="1" smtClean="0">
                <a:solidFill>
                  <a:schemeClr val="bg1"/>
                </a:solidFill>
              </a:rPr>
              <a:t>english</a:t>
            </a:r>
            <a:r>
              <a:rPr lang="en-US" dirty="0" smtClean="0">
                <a:solidFill>
                  <a:schemeClr val="bg1"/>
                </a:solidFill>
              </a:rPr>
              <a:t> classes in the afternoon, our brain will always be at its best, our grades will be higher, and we will be more engaged in what we are doing. </a:t>
            </a:r>
            <a:endParaRPr lang="en-US" dirty="0">
              <a:solidFill>
                <a:schemeClr val="bg1"/>
              </a:solidFill>
            </a:endParaRPr>
          </a:p>
        </p:txBody>
      </p:sp>
    </p:spTree>
    <p:extLst>
      <p:ext uri="{BB962C8B-B14F-4D97-AF65-F5344CB8AC3E}">
        <p14:creationId xmlns:p14="http://schemas.microsoft.com/office/powerpoint/2010/main" val="2719362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Prompt #2</a:t>
            </a:r>
            <a:endParaRPr lang="en-US" b="1" dirty="0">
              <a:solidFill>
                <a:schemeClr val="bg1"/>
              </a:solidFill>
            </a:endParaRPr>
          </a:p>
        </p:txBody>
      </p:sp>
      <p:sp>
        <p:nvSpPr>
          <p:cNvPr id="3" name="Content Placeholder 2"/>
          <p:cNvSpPr>
            <a:spLocks noGrp="1"/>
          </p:cNvSpPr>
          <p:nvPr>
            <p:ph idx="1"/>
          </p:nvPr>
        </p:nvSpPr>
        <p:spPr>
          <a:xfrm>
            <a:off x="0" y="2133600"/>
            <a:ext cx="9144000" cy="3992563"/>
          </a:xfrm>
        </p:spPr>
        <p:txBody>
          <a:bodyPr>
            <a:normAutofit/>
          </a:bodyPr>
          <a:lstStyle/>
          <a:p>
            <a:pPr marL="0" indent="0" algn="ctr">
              <a:buNone/>
            </a:pPr>
            <a:r>
              <a:rPr lang="en-US" sz="4800" dirty="0" smtClean="0">
                <a:solidFill>
                  <a:schemeClr val="bg1"/>
                </a:solidFill>
              </a:rPr>
              <a:t>Should classes in school be split up into boys and girls?</a:t>
            </a:r>
            <a:endParaRPr lang="en-US" sz="4800" dirty="0">
              <a:solidFill>
                <a:schemeClr val="bg1"/>
              </a:solidFill>
            </a:endParaRPr>
          </a:p>
        </p:txBody>
      </p:sp>
    </p:spTree>
    <p:extLst>
      <p:ext uri="{BB962C8B-B14F-4D97-AF65-F5344CB8AC3E}">
        <p14:creationId xmlns:p14="http://schemas.microsoft.com/office/powerpoint/2010/main" val="770243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solidFill>
                  <a:schemeClr val="bg1"/>
                </a:solidFill>
              </a:rPr>
              <a:t>Sample#1</a:t>
            </a:r>
            <a:endParaRPr lang="en-US" dirty="0">
              <a:solidFill>
                <a:schemeClr val="bg1"/>
              </a:solidFill>
            </a:endParaRPr>
          </a:p>
        </p:txBody>
      </p:sp>
      <p:sp>
        <p:nvSpPr>
          <p:cNvPr id="3" name="Content Placeholder 2"/>
          <p:cNvSpPr>
            <a:spLocks noGrp="1"/>
          </p:cNvSpPr>
          <p:nvPr>
            <p:ph idx="1"/>
          </p:nvPr>
        </p:nvSpPr>
        <p:spPr>
          <a:xfrm>
            <a:off x="0" y="1219200"/>
            <a:ext cx="9144000" cy="4906963"/>
          </a:xfrm>
        </p:spPr>
        <p:txBody>
          <a:bodyPr>
            <a:normAutofit/>
          </a:bodyPr>
          <a:lstStyle/>
          <a:p>
            <a:pPr marL="0" indent="0">
              <a:buNone/>
            </a:pPr>
            <a:r>
              <a:rPr lang="en-US" sz="3900" dirty="0" smtClean="0">
                <a:solidFill>
                  <a:schemeClr val="bg1"/>
                </a:solidFill>
              </a:rPr>
              <a:t>        Most kids will agree that classes should be split into girl/boy classes. Girls don’t like boys and boys don’t typically don’t like girls. If we did this change there would be less complaining, more work would be able to get done, and there would be far less fuss over someone annoying someone of the other gender. </a:t>
            </a:r>
            <a:endParaRPr lang="en-US" sz="3900" dirty="0">
              <a:solidFill>
                <a:schemeClr val="bg1"/>
              </a:solidFill>
            </a:endParaRPr>
          </a:p>
        </p:txBody>
      </p:sp>
    </p:spTree>
    <p:extLst>
      <p:ext uri="{BB962C8B-B14F-4D97-AF65-F5344CB8AC3E}">
        <p14:creationId xmlns:p14="http://schemas.microsoft.com/office/powerpoint/2010/main" val="2899483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Sample #2</a:t>
            </a:r>
            <a:endParaRPr lang="en-US" dirty="0">
              <a:solidFill>
                <a:schemeClr val="bg1"/>
              </a:solidFill>
            </a:endParaRPr>
          </a:p>
        </p:txBody>
      </p:sp>
      <p:sp>
        <p:nvSpPr>
          <p:cNvPr id="3" name="Content Placeholder 2"/>
          <p:cNvSpPr>
            <a:spLocks noGrp="1"/>
          </p:cNvSpPr>
          <p:nvPr>
            <p:ph idx="1"/>
          </p:nvPr>
        </p:nvSpPr>
        <p:spPr>
          <a:xfrm>
            <a:off x="0" y="1143000"/>
            <a:ext cx="9144000" cy="4906963"/>
          </a:xfrm>
        </p:spPr>
        <p:txBody>
          <a:bodyPr>
            <a:noAutofit/>
          </a:bodyPr>
          <a:lstStyle/>
          <a:p>
            <a:pPr marL="0" indent="0">
              <a:buNone/>
            </a:pPr>
            <a:r>
              <a:rPr lang="en-US" sz="4000" dirty="0" smtClean="0">
                <a:solidFill>
                  <a:schemeClr val="bg1"/>
                </a:solidFill>
              </a:rPr>
              <a:t>      Recent studies show that girls work better with boys and vice versa. Classes should stay the way they are. If you want a class of all girls, then you should go to a private school. Classes should not be separated by gender because students work better with opposite genders, there is always a choice, and best friends won’t be separated. </a:t>
            </a:r>
            <a:endParaRPr lang="en-US" sz="4000" dirty="0">
              <a:solidFill>
                <a:schemeClr val="bg1"/>
              </a:solidFill>
            </a:endParaRPr>
          </a:p>
        </p:txBody>
      </p:sp>
    </p:spTree>
    <p:extLst>
      <p:ext uri="{BB962C8B-B14F-4D97-AF65-F5344CB8AC3E}">
        <p14:creationId xmlns:p14="http://schemas.microsoft.com/office/powerpoint/2010/main" val="1756333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solidFill>
                  <a:schemeClr val="bg1"/>
                </a:solidFill>
              </a:rPr>
              <a:t>Students to be allowed to go home for lunch prompt</a:t>
            </a:r>
            <a:endParaRPr lang="en-US" b="1" u="sng" dirty="0">
              <a:solidFill>
                <a:schemeClr val="bg1"/>
              </a:solidFill>
            </a:endParaRPr>
          </a:p>
        </p:txBody>
      </p:sp>
      <p:sp>
        <p:nvSpPr>
          <p:cNvPr id="3" name="Content Placeholder 2"/>
          <p:cNvSpPr>
            <a:spLocks noGrp="1"/>
          </p:cNvSpPr>
          <p:nvPr>
            <p:ph idx="1"/>
          </p:nvPr>
        </p:nvSpPr>
        <p:spPr>
          <a:xfrm>
            <a:off x="0" y="1600200"/>
            <a:ext cx="9144000" cy="4525963"/>
          </a:xfrm>
        </p:spPr>
        <p:txBody>
          <a:bodyPr>
            <a:normAutofit/>
          </a:bodyPr>
          <a:lstStyle/>
          <a:p>
            <a:r>
              <a:rPr lang="en-US" sz="4000" dirty="0" smtClean="0">
                <a:solidFill>
                  <a:schemeClr val="bg1"/>
                </a:solidFill>
              </a:rPr>
              <a:t>Write an introductory paragraph for this prompt. Make sure to have a thesis statement, cite an outside source, and enough information to hook the reader. </a:t>
            </a:r>
          </a:p>
          <a:p>
            <a:endParaRPr lang="en-US" sz="4000" dirty="0">
              <a:solidFill>
                <a:schemeClr val="bg1"/>
              </a:solidFill>
            </a:endParaRPr>
          </a:p>
          <a:p>
            <a:r>
              <a:rPr lang="en-US" sz="4000" dirty="0" smtClean="0">
                <a:solidFill>
                  <a:schemeClr val="bg1"/>
                </a:solidFill>
              </a:rPr>
              <a:t>Always in 3</a:t>
            </a:r>
            <a:r>
              <a:rPr lang="en-US" sz="4000" baseline="30000" dirty="0" smtClean="0">
                <a:solidFill>
                  <a:schemeClr val="bg1"/>
                </a:solidFill>
              </a:rPr>
              <a:t>rd</a:t>
            </a:r>
            <a:r>
              <a:rPr lang="en-US" sz="4000" dirty="0" smtClean="0">
                <a:solidFill>
                  <a:schemeClr val="bg1"/>
                </a:solidFill>
              </a:rPr>
              <a:t> person!</a:t>
            </a:r>
            <a:endParaRPr lang="en-US" sz="4000" dirty="0">
              <a:solidFill>
                <a:schemeClr val="bg1"/>
              </a:solidFill>
            </a:endParaRPr>
          </a:p>
        </p:txBody>
      </p:sp>
    </p:spTree>
    <p:extLst>
      <p:ext uri="{BB962C8B-B14F-4D97-AF65-F5344CB8AC3E}">
        <p14:creationId xmlns:p14="http://schemas.microsoft.com/office/powerpoint/2010/main" val="34301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bg1"/>
                </a:solidFill>
              </a:rPr>
              <a:t>Example</a:t>
            </a:r>
            <a:endParaRPr lang="en-US" dirty="0">
              <a:solidFill>
                <a:schemeClr val="bg1"/>
              </a:solidFill>
            </a:endParaRPr>
          </a:p>
        </p:txBody>
      </p:sp>
      <p:sp>
        <p:nvSpPr>
          <p:cNvPr id="3" name="Content Placeholder 2"/>
          <p:cNvSpPr>
            <a:spLocks noGrp="1"/>
          </p:cNvSpPr>
          <p:nvPr>
            <p:ph idx="1"/>
          </p:nvPr>
        </p:nvSpPr>
        <p:spPr>
          <a:xfrm>
            <a:off x="0" y="1143000"/>
            <a:ext cx="9144000" cy="4983163"/>
          </a:xfrm>
        </p:spPr>
        <p:txBody>
          <a:bodyPr>
            <a:noAutofit/>
          </a:bodyPr>
          <a:lstStyle/>
          <a:p>
            <a:pPr marL="0" indent="0">
              <a:buNone/>
            </a:pPr>
            <a:r>
              <a:rPr lang="en-US" sz="4000" dirty="0" smtClean="0">
                <a:solidFill>
                  <a:schemeClr val="bg1"/>
                </a:solidFill>
              </a:rPr>
              <a:t>     Family time is extremely important when you are young. For this reason, it is proven by many researchers that allowing students to leave school and eat lunch at home with their families benefits them later in life. Eating lunch at home allows students more time with their family, extra responsibility is learned, and meals are typically healthier.</a:t>
            </a:r>
            <a:endParaRPr lang="en-US" sz="4000" dirty="0">
              <a:solidFill>
                <a:schemeClr val="bg1"/>
              </a:solidFill>
            </a:endParaRPr>
          </a:p>
        </p:txBody>
      </p:sp>
    </p:spTree>
    <p:extLst>
      <p:ext uri="{BB962C8B-B14F-4D97-AF65-F5344CB8AC3E}">
        <p14:creationId xmlns:p14="http://schemas.microsoft.com/office/powerpoint/2010/main" val="39787193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u="sng" dirty="0" smtClean="0">
                <a:solidFill>
                  <a:schemeClr val="bg1"/>
                </a:solidFill>
                <a:latin typeface="HelloAli" pitchFamily="2" charset="0"/>
                <a:ea typeface="HelloAli" pitchFamily="2" charset="0"/>
              </a:rPr>
              <a:t>Brainstorm</a:t>
            </a:r>
            <a:endParaRPr lang="en-US" sz="66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76200" y="1143000"/>
            <a:ext cx="8991600" cy="5410200"/>
          </a:xfrm>
        </p:spPr>
        <p:txBody>
          <a:bodyPr>
            <a:normAutofit fontScale="70000" lnSpcReduction="20000"/>
          </a:bodyPr>
          <a:lstStyle/>
          <a:p>
            <a:pPr marL="0" indent="0" algn="ctr">
              <a:buNone/>
            </a:pPr>
            <a:r>
              <a:rPr lang="en-US" dirty="0" smtClean="0">
                <a:solidFill>
                  <a:schemeClr val="bg1"/>
                </a:solidFill>
                <a:latin typeface="HelloAli" pitchFamily="2" charset="0"/>
                <a:ea typeface="HelloAli" pitchFamily="2" charset="0"/>
              </a:rPr>
              <a:t>What are some things you think you could persuade someone on?</a:t>
            </a:r>
          </a:p>
          <a:p>
            <a:pPr algn="ctr"/>
            <a:r>
              <a:rPr lang="en-US" dirty="0">
                <a:solidFill>
                  <a:schemeClr val="bg1"/>
                </a:solidFill>
              </a:rPr>
              <a:t>Chew gum at school</a:t>
            </a:r>
          </a:p>
          <a:p>
            <a:pPr algn="ctr"/>
            <a:r>
              <a:rPr lang="en-US" dirty="0">
                <a:solidFill>
                  <a:schemeClr val="bg1"/>
                </a:solidFill>
              </a:rPr>
              <a:t>Have cell phones in school</a:t>
            </a:r>
          </a:p>
          <a:p>
            <a:pPr algn="ctr"/>
            <a:r>
              <a:rPr lang="en-US" dirty="0">
                <a:solidFill>
                  <a:schemeClr val="bg1"/>
                </a:solidFill>
              </a:rPr>
              <a:t>No dress code</a:t>
            </a:r>
          </a:p>
          <a:p>
            <a:pPr algn="ctr"/>
            <a:r>
              <a:rPr lang="en-US" dirty="0">
                <a:solidFill>
                  <a:schemeClr val="bg1"/>
                </a:solidFill>
              </a:rPr>
              <a:t>Have a soda machine</a:t>
            </a:r>
          </a:p>
          <a:p>
            <a:pPr algn="ctr"/>
            <a:r>
              <a:rPr lang="en-US" dirty="0" smtClean="0">
                <a:solidFill>
                  <a:schemeClr val="bg1"/>
                </a:solidFill>
              </a:rPr>
              <a:t>Early </a:t>
            </a:r>
            <a:r>
              <a:rPr lang="en-US" dirty="0">
                <a:solidFill>
                  <a:schemeClr val="bg1"/>
                </a:solidFill>
              </a:rPr>
              <a:t>dismissal every Friday</a:t>
            </a:r>
          </a:p>
          <a:p>
            <a:pPr algn="ctr"/>
            <a:r>
              <a:rPr lang="en-US" dirty="0">
                <a:solidFill>
                  <a:schemeClr val="bg1"/>
                </a:solidFill>
              </a:rPr>
              <a:t>School start at 10 am</a:t>
            </a:r>
          </a:p>
          <a:p>
            <a:pPr algn="ctr"/>
            <a:r>
              <a:rPr lang="en-US" dirty="0">
                <a:solidFill>
                  <a:schemeClr val="bg1"/>
                </a:solidFill>
              </a:rPr>
              <a:t>Have after school clubs</a:t>
            </a:r>
          </a:p>
          <a:p>
            <a:pPr algn="ctr"/>
            <a:r>
              <a:rPr lang="en-US" dirty="0">
                <a:solidFill>
                  <a:schemeClr val="bg1"/>
                </a:solidFill>
              </a:rPr>
              <a:t>More summer time</a:t>
            </a:r>
          </a:p>
          <a:p>
            <a:pPr algn="ctr"/>
            <a:r>
              <a:rPr lang="en-US" dirty="0">
                <a:solidFill>
                  <a:schemeClr val="bg1"/>
                </a:solidFill>
              </a:rPr>
              <a:t>More recess time</a:t>
            </a:r>
          </a:p>
          <a:p>
            <a:pPr algn="ctr"/>
            <a:r>
              <a:rPr lang="en-US" dirty="0">
                <a:solidFill>
                  <a:schemeClr val="bg1"/>
                </a:solidFill>
              </a:rPr>
              <a:t>Using laptops instead of writing</a:t>
            </a:r>
          </a:p>
          <a:p>
            <a:pPr algn="ctr"/>
            <a:r>
              <a:rPr lang="en-US" dirty="0">
                <a:solidFill>
                  <a:schemeClr val="bg1"/>
                </a:solidFill>
              </a:rPr>
              <a:t>Be able to choose what special to have all year long</a:t>
            </a:r>
          </a:p>
          <a:p>
            <a:pPr algn="ctr"/>
            <a:r>
              <a:rPr lang="en-US" dirty="0">
                <a:solidFill>
                  <a:schemeClr val="bg1"/>
                </a:solidFill>
              </a:rPr>
              <a:t>Have a gifted/advanced math </a:t>
            </a:r>
            <a:r>
              <a:rPr lang="en-US" dirty="0" smtClean="0">
                <a:solidFill>
                  <a:schemeClr val="bg1"/>
                </a:solidFill>
              </a:rPr>
              <a:t>class</a:t>
            </a:r>
          </a:p>
          <a:p>
            <a:pPr algn="ctr"/>
            <a:endParaRPr lang="en-US" dirty="0" smtClean="0">
              <a:solidFill>
                <a:schemeClr val="bg1"/>
              </a:solidFill>
            </a:endParaRPr>
          </a:p>
          <a:p>
            <a:pPr marL="0" indent="0" algn="ctr">
              <a:buNone/>
            </a:pPr>
            <a:r>
              <a:rPr lang="en-US" sz="3400" b="1" u="sng" dirty="0" smtClean="0">
                <a:solidFill>
                  <a:srgbClr val="00B0F0"/>
                </a:solidFill>
                <a:effectLst>
                  <a:outerShdw blurRad="38100" dist="38100" dir="2700000" algn="tl">
                    <a:srgbClr val="000000">
                      <a:alpha val="43137"/>
                    </a:srgbClr>
                  </a:outerShdw>
                </a:effectLst>
              </a:rPr>
              <a:t>REMEMBER YOU HAVE TO PICK A POSITION THAT YOU CAN DEFEND!</a:t>
            </a:r>
            <a:endParaRPr lang="en-US" sz="3400" b="1" u="sng" dirty="0">
              <a:solidFill>
                <a:srgbClr val="00B0F0"/>
              </a:solidFill>
              <a:effectLst>
                <a:outerShdw blurRad="38100" dist="38100" dir="2700000" algn="tl">
                  <a:srgbClr val="000000">
                    <a:alpha val="43137"/>
                  </a:srgbClr>
                </a:outerShdw>
              </a:effectLst>
            </a:endParaRPr>
          </a:p>
          <a:p>
            <a:pPr algn="ctr"/>
            <a:endParaRPr lang="en-US" dirty="0">
              <a:solidFill>
                <a:schemeClr val="bg1"/>
              </a:solidFill>
            </a:endParaRPr>
          </a:p>
          <a:p>
            <a:endParaRPr lang="en-US"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963118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Autofit/>
          </a:bodyPr>
          <a:lstStyle/>
          <a:p>
            <a:r>
              <a:rPr lang="en-US" sz="9600" b="1" dirty="0" smtClean="0">
                <a:solidFill>
                  <a:schemeClr val="bg1"/>
                </a:solidFill>
                <a:latin typeface="HelloAli" pitchFamily="2" charset="0"/>
                <a:ea typeface="HelloAli" pitchFamily="2" charset="0"/>
              </a:rPr>
              <a:t>Persuasive Writing</a:t>
            </a:r>
            <a:endParaRPr lang="en-US" sz="9600" b="1"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741285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HelloAli" pitchFamily="2" charset="0"/>
                <a:ea typeface="HelloAli" pitchFamily="2" charset="0"/>
              </a:rPr>
              <a:t>Things to Remember</a:t>
            </a:r>
            <a:endParaRPr lang="en-US" sz="5400" b="1"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8991600" cy="4525963"/>
          </a:xfrm>
        </p:spPr>
        <p:txBody>
          <a:bodyPr>
            <a:normAutofit/>
          </a:bodyPr>
          <a:lstStyle/>
          <a:p>
            <a:r>
              <a:rPr lang="en-US" sz="4000" dirty="0" smtClean="0">
                <a:solidFill>
                  <a:schemeClr val="bg1"/>
                </a:solidFill>
                <a:latin typeface="HelloAli" pitchFamily="2" charset="0"/>
                <a:ea typeface="HelloAli" pitchFamily="2" charset="0"/>
              </a:rPr>
              <a:t>This is </a:t>
            </a:r>
            <a:r>
              <a:rPr lang="en-US" sz="4000" b="1" u="sng" dirty="0" smtClean="0">
                <a:solidFill>
                  <a:schemeClr val="bg1"/>
                </a:solidFill>
                <a:latin typeface="HelloAli" pitchFamily="2" charset="0"/>
                <a:ea typeface="HelloAli" pitchFamily="2" charset="0"/>
              </a:rPr>
              <a:t>NOT</a:t>
            </a:r>
            <a:r>
              <a:rPr lang="en-US" sz="4000" dirty="0" smtClean="0">
                <a:solidFill>
                  <a:schemeClr val="bg1"/>
                </a:solidFill>
                <a:latin typeface="HelloAli" pitchFamily="2" charset="0"/>
                <a:ea typeface="HelloAli" pitchFamily="2" charset="0"/>
              </a:rPr>
              <a:t> a story</a:t>
            </a:r>
          </a:p>
          <a:p>
            <a:r>
              <a:rPr lang="en-US" sz="4000" dirty="0" smtClean="0">
                <a:solidFill>
                  <a:schemeClr val="bg1"/>
                </a:solidFill>
                <a:latin typeface="HelloAli" pitchFamily="2" charset="0"/>
                <a:ea typeface="HelloAli" pitchFamily="2" charset="0"/>
              </a:rPr>
              <a:t>Use facts, studies, and statistics to back up your argument</a:t>
            </a:r>
          </a:p>
          <a:p>
            <a:r>
              <a:rPr lang="en-US" sz="4000" dirty="0" smtClean="0">
                <a:solidFill>
                  <a:schemeClr val="bg1"/>
                </a:solidFill>
                <a:latin typeface="HelloAli" pitchFamily="2" charset="0"/>
                <a:ea typeface="HelloAli" pitchFamily="2" charset="0"/>
              </a:rPr>
              <a:t>You are persuading, not informing, so remember it has to be convincing!</a:t>
            </a:r>
            <a:endParaRPr lang="en-US" sz="40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173772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chemeClr val="bg1"/>
                </a:solidFill>
                <a:latin typeface="HelloAli" pitchFamily="2" charset="0"/>
                <a:ea typeface="HelloAli" pitchFamily="2" charset="0"/>
              </a:rPr>
              <a:t>Student Writing</a:t>
            </a:r>
            <a:endParaRPr lang="en-US" sz="54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9144000" cy="4525963"/>
          </a:xfrm>
        </p:spPr>
        <p:txBody>
          <a:bodyPr>
            <a:normAutofit/>
          </a:bodyPr>
          <a:lstStyle/>
          <a:p>
            <a:pPr algn="ctr"/>
            <a:r>
              <a:rPr lang="en-US" sz="4800" dirty="0" smtClean="0">
                <a:solidFill>
                  <a:schemeClr val="bg1"/>
                </a:solidFill>
                <a:latin typeface="HelloAli" pitchFamily="2" charset="0"/>
                <a:ea typeface="HelloAli" pitchFamily="2" charset="0"/>
              </a:rPr>
              <a:t>Adopting a Pet from the </a:t>
            </a:r>
            <a:r>
              <a:rPr lang="en-US" sz="4800" dirty="0" smtClean="0">
                <a:solidFill>
                  <a:schemeClr val="bg1"/>
                </a:solidFill>
                <a:latin typeface="HelloAli" pitchFamily="2" charset="0"/>
                <a:ea typeface="HelloAli" pitchFamily="2" charset="0"/>
              </a:rPr>
              <a:t>Pound</a:t>
            </a:r>
            <a:endParaRPr lang="en-US" sz="4800" dirty="0" smtClean="0">
              <a:solidFill>
                <a:schemeClr val="bg1"/>
              </a:solidFill>
              <a:latin typeface="HelloAli" pitchFamily="2" charset="0"/>
              <a:ea typeface="HelloAli" pitchFamily="2" charset="0"/>
            </a:endParaRPr>
          </a:p>
          <a:p>
            <a:pPr lvl="1"/>
            <a:r>
              <a:rPr lang="en-US" sz="4400" dirty="0" smtClean="0">
                <a:solidFill>
                  <a:schemeClr val="bg1"/>
                </a:solidFill>
                <a:latin typeface="HelloAli" pitchFamily="2" charset="0"/>
                <a:ea typeface="HelloAli" pitchFamily="2" charset="0"/>
              </a:rPr>
              <a:t>What is good about the paper?</a:t>
            </a:r>
          </a:p>
          <a:p>
            <a:pPr lvl="1"/>
            <a:r>
              <a:rPr lang="en-US" sz="4400" dirty="0" smtClean="0">
                <a:solidFill>
                  <a:schemeClr val="bg1"/>
                </a:solidFill>
                <a:latin typeface="HelloAli" pitchFamily="2" charset="0"/>
                <a:ea typeface="HelloAli" pitchFamily="2" charset="0"/>
              </a:rPr>
              <a:t>What is bad about the paper?</a:t>
            </a:r>
            <a:endParaRPr lang="en-US" sz="44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969064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chemeClr val="bg1"/>
                </a:solidFill>
                <a:latin typeface="HelloAli" pitchFamily="2" charset="0"/>
                <a:ea typeface="HelloAli" pitchFamily="2" charset="0"/>
              </a:rPr>
              <a:t>Thesis Statement</a:t>
            </a:r>
            <a:endParaRPr lang="en-US" sz="60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4419600"/>
            <a:ext cx="9144000" cy="2106802"/>
          </a:xfrm>
        </p:spPr>
        <p:txBody>
          <a:bodyPr>
            <a:normAutofit/>
          </a:bodyPr>
          <a:lstStyle/>
          <a:p>
            <a:pPr marL="0" indent="0" algn="ctr">
              <a:buNone/>
            </a:pPr>
            <a:r>
              <a:rPr lang="en-US" sz="4000" dirty="0" smtClean="0">
                <a:solidFill>
                  <a:schemeClr val="bg1"/>
                </a:solidFill>
                <a:latin typeface="HelloAli" pitchFamily="2" charset="0"/>
                <a:ea typeface="HelloAli" pitchFamily="2" charset="0"/>
              </a:rPr>
              <a:t>A sentence that states your position and your 3 arguments</a:t>
            </a:r>
            <a:endParaRPr lang="en-US" sz="4000" dirty="0">
              <a:solidFill>
                <a:schemeClr val="bg1"/>
              </a:solidFill>
              <a:latin typeface="HelloAli" pitchFamily="2" charset="0"/>
              <a:ea typeface="HelloAli" pitchFamily="2"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9" y="1371600"/>
            <a:ext cx="3557587" cy="284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899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597"/>
            <a:ext cx="7543800" cy="1143000"/>
          </a:xfrm>
        </p:spPr>
        <p:txBody>
          <a:bodyPr>
            <a:normAutofit/>
          </a:bodyPr>
          <a:lstStyle/>
          <a:p>
            <a:r>
              <a:rPr lang="en-US" sz="6000" b="1" u="sng" dirty="0" smtClean="0">
                <a:solidFill>
                  <a:schemeClr val="bg1"/>
                </a:solidFill>
                <a:latin typeface="HelloAli" pitchFamily="2" charset="0"/>
                <a:ea typeface="HelloAli" pitchFamily="2" charset="0"/>
              </a:rPr>
              <a:t>Thesis Statement</a:t>
            </a:r>
            <a:endParaRPr lang="en-US" sz="60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9144000" cy="3429000"/>
          </a:xfrm>
        </p:spPr>
        <p:txBody>
          <a:bodyPr>
            <a:normAutofit fontScale="92500" lnSpcReduction="10000"/>
          </a:bodyPr>
          <a:lstStyle/>
          <a:p>
            <a:pPr marL="0" indent="0">
              <a:buNone/>
            </a:pPr>
            <a:r>
              <a:rPr lang="en-US" sz="4000" i="1" dirty="0" smtClean="0">
                <a:solidFill>
                  <a:schemeClr val="bg1"/>
                </a:solidFill>
                <a:latin typeface="HelloAli" pitchFamily="2" charset="0"/>
                <a:ea typeface="HelloAli" pitchFamily="2" charset="0"/>
              </a:rPr>
              <a:t>A sentence that states your position and your 3 arguments</a:t>
            </a:r>
          </a:p>
          <a:p>
            <a:endParaRPr lang="en-US" sz="4000" dirty="0">
              <a:solidFill>
                <a:schemeClr val="bg1"/>
              </a:solidFill>
              <a:latin typeface="HelloAli" pitchFamily="2" charset="0"/>
              <a:ea typeface="HelloAli" pitchFamily="2" charset="0"/>
            </a:endParaRPr>
          </a:p>
          <a:p>
            <a:pPr marL="0" indent="0" algn="ctr">
              <a:buNone/>
            </a:pPr>
            <a:r>
              <a:rPr lang="en-US" sz="4000" b="1" dirty="0" smtClean="0">
                <a:solidFill>
                  <a:schemeClr val="bg1"/>
                </a:solidFill>
                <a:latin typeface="HelloAli" pitchFamily="2" charset="0"/>
                <a:ea typeface="HelloAli" pitchFamily="2" charset="0"/>
              </a:rPr>
              <a:t>Practice</a:t>
            </a:r>
            <a:r>
              <a:rPr lang="en-US" sz="4000" dirty="0" smtClean="0">
                <a:solidFill>
                  <a:schemeClr val="bg1"/>
                </a:solidFill>
                <a:latin typeface="HelloAli" pitchFamily="2" charset="0"/>
                <a:ea typeface="HelloAli" pitchFamily="2" charset="0"/>
              </a:rPr>
              <a:t>: Make a thesis statement that could be used for the question: What is the best season and why?</a:t>
            </a:r>
            <a:endParaRPr lang="en-US" sz="4000" dirty="0">
              <a:solidFill>
                <a:schemeClr val="bg1"/>
              </a:solidFill>
              <a:latin typeface="HelloAli" pitchFamily="2" charset="0"/>
              <a:ea typeface="HelloAli" pitchFamily="2"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8890" y="213815"/>
            <a:ext cx="161763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2088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1</a:t>
            </a:r>
            <a:r>
              <a:rPr lang="en-US" sz="5400" b="1" u="sng" baseline="30000"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st</a:t>
            </a:r>
            <a:r>
              <a:rPr lang="en-US" sz="5400" b="1" u="sng"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 Paragraph</a:t>
            </a:r>
            <a:endParaRPr lang="en-US" sz="5400" b="1" u="sng" dirty="0">
              <a:solidFill>
                <a:schemeClr val="bg1"/>
              </a:solidFill>
              <a:effectLst>
                <a:outerShdw blurRad="38100" dist="38100" dir="2700000" algn="tl">
                  <a:srgbClr val="000000">
                    <a:alpha val="43137"/>
                  </a:srgbClr>
                </a:outerShdw>
              </a:effectLst>
              <a:latin typeface="HelloAli" pitchFamily="2" charset="0"/>
              <a:ea typeface="HelloAli" pitchFamily="2" charset="0"/>
            </a:endParaRPr>
          </a:p>
        </p:txBody>
      </p:sp>
      <p:sp>
        <p:nvSpPr>
          <p:cNvPr id="3" name="Content Placeholder 2"/>
          <p:cNvSpPr>
            <a:spLocks noGrp="1"/>
          </p:cNvSpPr>
          <p:nvPr>
            <p:ph idx="1"/>
          </p:nvPr>
        </p:nvSpPr>
        <p:spPr>
          <a:xfrm>
            <a:off x="0" y="1600200"/>
            <a:ext cx="9144000" cy="4525963"/>
          </a:xfrm>
        </p:spPr>
        <p:txBody>
          <a:bodyPr>
            <a:normAutofit lnSpcReduction="10000"/>
          </a:bodyPr>
          <a:lstStyle/>
          <a:p>
            <a:r>
              <a:rPr lang="en-US" sz="4000" dirty="0" smtClean="0">
                <a:solidFill>
                  <a:schemeClr val="bg1"/>
                </a:solidFill>
                <a:latin typeface="HelloAli" pitchFamily="2" charset="0"/>
                <a:ea typeface="HelloAli" pitchFamily="2" charset="0"/>
              </a:rPr>
              <a:t>Introduce the topic</a:t>
            </a:r>
          </a:p>
          <a:p>
            <a:r>
              <a:rPr lang="en-US" sz="4000" dirty="0" smtClean="0">
                <a:solidFill>
                  <a:schemeClr val="bg1"/>
                </a:solidFill>
                <a:latin typeface="HelloAli" pitchFamily="2" charset="0"/>
                <a:ea typeface="HelloAli" pitchFamily="2" charset="0"/>
              </a:rPr>
              <a:t>Inform the reader of your point of view</a:t>
            </a:r>
          </a:p>
          <a:p>
            <a:r>
              <a:rPr lang="en-US" sz="4000" dirty="0" smtClean="0">
                <a:solidFill>
                  <a:schemeClr val="bg1"/>
                </a:solidFill>
                <a:latin typeface="HelloAli" pitchFamily="2" charset="0"/>
                <a:ea typeface="HelloAli" pitchFamily="2" charset="0"/>
              </a:rPr>
              <a:t>Hook the reader into wanting to read more</a:t>
            </a:r>
          </a:p>
          <a:p>
            <a:r>
              <a:rPr lang="en-US" sz="4000" dirty="0" smtClean="0">
                <a:solidFill>
                  <a:schemeClr val="bg1"/>
                </a:solidFill>
                <a:latin typeface="HelloAli" pitchFamily="2" charset="0"/>
                <a:ea typeface="HelloAli" pitchFamily="2" charset="0"/>
              </a:rPr>
              <a:t>Include your thesis statement as the “gate” to the rest of the paper</a:t>
            </a:r>
            <a:endParaRPr lang="en-US" sz="3600" dirty="0"/>
          </a:p>
        </p:txBody>
      </p:sp>
    </p:spTree>
    <p:extLst>
      <p:ext uri="{BB962C8B-B14F-4D97-AF65-F5344CB8AC3E}">
        <p14:creationId xmlns:p14="http://schemas.microsoft.com/office/powerpoint/2010/main" val="35686292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91600" cy="1554162"/>
          </a:xfrm>
        </p:spPr>
        <p:txBody>
          <a:bodyPr>
            <a:noAutofit/>
          </a:bodyPr>
          <a:lstStyle/>
          <a:p>
            <a:r>
              <a:rPr lang="en-US" dirty="0" smtClean="0">
                <a:solidFill>
                  <a:schemeClr val="bg1"/>
                </a:solidFill>
                <a:latin typeface="HelloAli" pitchFamily="2" charset="0"/>
                <a:ea typeface="HelloAli" pitchFamily="2" charset="0"/>
              </a:rPr>
              <a:t>What are some ways to “hook” the reader into wanting to read your letter?</a:t>
            </a:r>
            <a:endParaRPr lang="en-US"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107889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3425"/>
            <a:ext cx="8354291" cy="830997"/>
          </a:xfrm>
          <a:prstGeom prst="rect">
            <a:avLst/>
          </a:prstGeom>
          <a:noFill/>
        </p:spPr>
        <p:txBody>
          <a:bodyPr wrap="square" rtlCol="0">
            <a:spAutoFit/>
          </a:bodyPr>
          <a:lstStyle/>
          <a:p>
            <a:pPr algn="ctr"/>
            <a:r>
              <a:rPr lang="en-US" sz="4800" b="1" u="sng" dirty="0" smtClean="0">
                <a:solidFill>
                  <a:schemeClr val="bg1"/>
                </a:solidFill>
                <a:latin typeface="HelloAli" pitchFamily="2" charset="0"/>
                <a:ea typeface="HelloAli" pitchFamily="2" charset="0"/>
              </a:rPr>
              <a:t>Body of your Essay</a:t>
            </a:r>
            <a:endParaRPr lang="en-US" sz="4800" b="1" u="sng" dirty="0">
              <a:solidFill>
                <a:schemeClr val="bg1"/>
              </a:solidFill>
              <a:latin typeface="HelloAli" pitchFamily="2" charset="0"/>
              <a:ea typeface="HelloAli" pitchFamily="2" charset="0"/>
            </a:endParaRPr>
          </a:p>
        </p:txBody>
      </p:sp>
      <p:sp>
        <p:nvSpPr>
          <p:cNvPr id="3" name="TextBox 2"/>
          <p:cNvSpPr txBox="1"/>
          <p:nvPr/>
        </p:nvSpPr>
        <p:spPr>
          <a:xfrm>
            <a:off x="-13855" y="1295400"/>
            <a:ext cx="9067800" cy="4832092"/>
          </a:xfrm>
          <a:prstGeom prst="rect">
            <a:avLst/>
          </a:prstGeom>
          <a:noFill/>
        </p:spPr>
        <p:txBody>
          <a:bodyPr wrap="square" rtlCol="0">
            <a:spAutoFit/>
          </a:bodyPr>
          <a:lstStyle/>
          <a:p>
            <a:pPr marL="285750" indent="-285750">
              <a:buFontTx/>
              <a:buChar char="-"/>
            </a:pPr>
            <a:r>
              <a:rPr lang="en-US" sz="4400" dirty="0" smtClean="0">
                <a:solidFill>
                  <a:schemeClr val="bg1"/>
                </a:solidFill>
                <a:latin typeface="HelloAli" pitchFamily="2" charset="0"/>
                <a:ea typeface="HelloAli" pitchFamily="2" charset="0"/>
              </a:rPr>
              <a:t>Each paragraph relates to one of your arguments </a:t>
            </a:r>
          </a:p>
          <a:p>
            <a:pPr marL="285750" indent="-285750">
              <a:buFontTx/>
              <a:buChar char="-"/>
            </a:pPr>
            <a:r>
              <a:rPr lang="en-US" sz="4400" dirty="0" smtClean="0">
                <a:solidFill>
                  <a:schemeClr val="bg1"/>
                </a:solidFill>
                <a:latin typeface="HelloAli" pitchFamily="2" charset="0"/>
                <a:ea typeface="HelloAli" pitchFamily="2" charset="0"/>
              </a:rPr>
              <a:t>In each paragraph you will use facts, studies, examples, and other pieces of evidence to convince the readers of your argument</a:t>
            </a:r>
            <a:endParaRPr lang="en-US" sz="44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0221036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chemeClr val="bg1"/>
                </a:solidFill>
                <a:latin typeface="HelloAli" pitchFamily="2" charset="0"/>
                <a:ea typeface="HelloAli" pitchFamily="2" charset="0"/>
              </a:rPr>
              <a:t>Conclusion</a:t>
            </a:r>
            <a:endParaRPr lang="en-US" sz="6600"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9067800" cy="4525963"/>
          </a:xfrm>
        </p:spPr>
        <p:txBody>
          <a:bodyPr>
            <a:noAutofit/>
          </a:bodyPr>
          <a:lstStyle/>
          <a:p>
            <a:r>
              <a:rPr lang="en-US" sz="4400" dirty="0" smtClean="0">
                <a:solidFill>
                  <a:schemeClr val="bg1"/>
                </a:solidFill>
                <a:latin typeface="HelloAli" pitchFamily="2" charset="0"/>
                <a:ea typeface="HelloAli" pitchFamily="2" charset="0"/>
              </a:rPr>
              <a:t>Summarize, then conclude your argument</a:t>
            </a:r>
            <a:endParaRPr lang="en-US" sz="4400" dirty="0">
              <a:solidFill>
                <a:schemeClr val="bg1"/>
              </a:solidFill>
              <a:latin typeface="HelloAli" pitchFamily="2" charset="0"/>
              <a:ea typeface="HelloAli" pitchFamily="2" charset="0"/>
            </a:endParaRPr>
          </a:p>
          <a:p>
            <a:r>
              <a:rPr lang="en-US" sz="4400" dirty="0" smtClean="0">
                <a:solidFill>
                  <a:schemeClr val="bg1"/>
                </a:solidFill>
                <a:latin typeface="HelloAli" pitchFamily="2" charset="0"/>
                <a:ea typeface="HelloAli" pitchFamily="2" charset="0"/>
              </a:rPr>
              <a:t>Refer to the first paragraph/opening statement as well as the main points</a:t>
            </a:r>
          </a:p>
        </p:txBody>
      </p:sp>
    </p:spTree>
    <p:extLst>
      <p:ext uri="{BB962C8B-B14F-4D97-AF65-F5344CB8AC3E}">
        <p14:creationId xmlns:p14="http://schemas.microsoft.com/office/powerpoint/2010/main" val="21184116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6600" b="1" u="sng" dirty="0" smtClean="0">
                <a:solidFill>
                  <a:schemeClr val="bg1"/>
                </a:solidFill>
              </a:rPr>
              <a:t>Transitions</a:t>
            </a:r>
            <a:endParaRPr lang="en-US" sz="6600" b="1" u="sng" dirty="0">
              <a:solidFill>
                <a:schemeClr val="bg1"/>
              </a:solidFill>
            </a:endParaRPr>
          </a:p>
        </p:txBody>
      </p:sp>
      <p:sp>
        <p:nvSpPr>
          <p:cNvPr id="3" name="Content Placeholder 2"/>
          <p:cNvSpPr>
            <a:spLocks noGrp="1"/>
          </p:cNvSpPr>
          <p:nvPr>
            <p:ph idx="1"/>
          </p:nvPr>
        </p:nvSpPr>
        <p:spPr>
          <a:xfrm>
            <a:off x="0" y="838200"/>
            <a:ext cx="9144000" cy="4876800"/>
          </a:xfrm>
        </p:spPr>
        <p:txBody>
          <a:bodyPr>
            <a:noAutofit/>
          </a:bodyPr>
          <a:lstStyle/>
          <a:p>
            <a:r>
              <a:rPr lang="en-US" sz="3600" dirty="0">
                <a:solidFill>
                  <a:schemeClr val="bg1"/>
                </a:solidFill>
                <a:latin typeface="HelloAli" pitchFamily="2" charset="0"/>
                <a:ea typeface="HelloAli" pitchFamily="2" charset="0"/>
              </a:rPr>
              <a:t>Transitions show relationships between your ideas</a:t>
            </a:r>
          </a:p>
          <a:p>
            <a:r>
              <a:rPr lang="en-US" sz="3600" dirty="0" smtClean="0">
                <a:solidFill>
                  <a:schemeClr val="bg1"/>
                </a:solidFill>
                <a:latin typeface="HelloAli" pitchFamily="2" charset="0"/>
                <a:ea typeface="HelloAli" pitchFamily="2" charset="0"/>
              </a:rPr>
              <a:t>When to use a transition:</a:t>
            </a:r>
          </a:p>
          <a:p>
            <a:pPr lvl="1"/>
            <a:r>
              <a:rPr lang="en-US" sz="3200" dirty="0" smtClean="0">
                <a:solidFill>
                  <a:schemeClr val="bg1"/>
                </a:solidFill>
                <a:latin typeface="HelloAli" pitchFamily="2" charset="0"/>
                <a:ea typeface="HelloAli" pitchFamily="2" charset="0"/>
              </a:rPr>
              <a:t>To show time, to show relationship, to compare/contrast, to add more information</a:t>
            </a:r>
          </a:p>
          <a:p>
            <a:r>
              <a:rPr lang="en-US" sz="3600" dirty="0" smtClean="0">
                <a:solidFill>
                  <a:schemeClr val="bg1"/>
                </a:solidFill>
                <a:latin typeface="HelloAli" pitchFamily="2" charset="0"/>
                <a:ea typeface="HelloAli" pitchFamily="2" charset="0"/>
              </a:rPr>
              <a:t>Examples</a:t>
            </a:r>
          </a:p>
          <a:p>
            <a:pPr lvl="1"/>
            <a:r>
              <a:rPr lang="en-US" sz="3200" dirty="0" smtClean="0">
                <a:solidFill>
                  <a:schemeClr val="bg1"/>
                </a:solidFill>
                <a:latin typeface="HelloAli" pitchFamily="2" charset="0"/>
                <a:ea typeface="HelloAli" pitchFamily="2" charset="0"/>
              </a:rPr>
              <a:t>Furthermore, in addition, first, second, last, next, also, as well as, meanwhile, in conclusion, finally, to conclude, as a matter of fact, etc.</a:t>
            </a:r>
          </a:p>
        </p:txBody>
      </p:sp>
    </p:spTree>
    <p:extLst>
      <p:ext uri="{BB962C8B-B14F-4D97-AF65-F5344CB8AC3E}">
        <p14:creationId xmlns:p14="http://schemas.microsoft.com/office/powerpoint/2010/main" val="33985674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chemeClr val="bg1"/>
                </a:solidFill>
                <a:latin typeface="HelloAli" pitchFamily="2" charset="0"/>
                <a:ea typeface="HelloAli" pitchFamily="2" charset="0"/>
              </a:rPr>
              <a:t>Conclusion</a:t>
            </a:r>
            <a:endParaRPr lang="en-US" sz="54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304800" y="2057400"/>
            <a:ext cx="8229600" cy="4525963"/>
          </a:xfrm>
        </p:spPr>
        <p:txBody>
          <a:bodyPr>
            <a:normAutofit/>
          </a:bodyPr>
          <a:lstStyle/>
          <a:p>
            <a:pPr algn="ctr"/>
            <a:r>
              <a:rPr lang="en-US" sz="4800" dirty="0" smtClean="0">
                <a:solidFill>
                  <a:schemeClr val="bg1"/>
                </a:solidFill>
                <a:latin typeface="HelloAli" pitchFamily="2" charset="0"/>
                <a:ea typeface="HelloAli" pitchFamily="2" charset="0"/>
              </a:rPr>
              <a:t>The conclusion finalizes the paper, sums it up, restates your main points</a:t>
            </a:r>
            <a:endParaRPr lang="en-US" sz="48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9895360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en-US" sz="2400" dirty="0" smtClean="0">
                <a:solidFill>
                  <a:schemeClr val="bg1"/>
                </a:solidFill>
              </a:rPr>
              <a:t>1. A </a:t>
            </a:r>
            <a:r>
              <a:rPr lang="en-US" sz="2400" dirty="0">
                <a:solidFill>
                  <a:schemeClr val="bg1"/>
                </a:solidFill>
              </a:rPr>
              <a:t>wealthy donor plans to build a new facility </a:t>
            </a:r>
            <a:r>
              <a:rPr lang="en-US" sz="2400" dirty="0" smtClean="0">
                <a:solidFill>
                  <a:schemeClr val="bg1"/>
                </a:solidFill>
              </a:rPr>
              <a:t>that </a:t>
            </a:r>
            <a:r>
              <a:rPr lang="en-US" sz="2400" dirty="0">
                <a:solidFill>
                  <a:schemeClr val="bg1"/>
                </a:solidFill>
              </a:rPr>
              <a:t>will benefit young people in your area. </a:t>
            </a:r>
            <a:r>
              <a:rPr lang="en-US" sz="2400" dirty="0" smtClean="0">
                <a:solidFill>
                  <a:schemeClr val="bg1"/>
                </a:solidFill>
              </a:rPr>
              <a:t> It </a:t>
            </a:r>
            <a:r>
              <a:rPr lang="en-US" sz="2400" dirty="0">
                <a:solidFill>
                  <a:schemeClr val="bg1"/>
                </a:solidFill>
              </a:rPr>
              <a:t>could be a swimming pool, a theater, a </a:t>
            </a:r>
            <a:r>
              <a:rPr lang="en-US" sz="2400" dirty="0" smtClean="0">
                <a:solidFill>
                  <a:schemeClr val="bg1"/>
                </a:solidFill>
              </a:rPr>
              <a:t>skateboard park</a:t>
            </a:r>
            <a:r>
              <a:rPr lang="en-US" sz="2400" dirty="0">
                <a:solidFill>
                  <a:schemeClr val="bg1"/>
                </a:solidFill>
              </a:rPr>
              <a:t>, an art school, or any other facility that </a:t>
            </a:r>
            <a:r>
              <a:rPr lang="en-US" sz="2400" dirty="0" smtClean="0">
                <a:solidFill>
                  <a:schemeClr val="bg1"/>
                </a:solidFill>
              </a:rPr>
              <a:t> would </a:t>
            </a:r>
            <a:r>
              <a:rPr lang="en-US" sz="2400" dirty="0">
                <a:solidFill>
                  <a:schemeClr val="bg1"/>
                </a:solidFill>
              </a:rPr>
              <a:t>provide young people with constructive ways to spend their time. The donor is not sure </a:t>
            </a:r>
            <a:r>
              <a:rPr lang="en-US" sz="2400" dirty="0" smtClean="0">
                <a:solidFill>
                  <a:schemeClr val="bg1"/>
                </a:solidFill>
              </a:rPr>
              <a:t> what </a:t>
            </a:r>
            <a:r>
              <a:rPr lang="en-US" sz="2400" dirty="0">
                <a:solidFill>
                  <a:schemeClr val="bg1"/>
                </a:solidFill>
              </a:rPr>
              <a:t>kind of facility would be most useful. </a:t>
            </a:r>
            <a:r>
              <a:rPr lang="en-US" sz="2400" dirty="0" smtClean="0">
                <a:solidFill>
                  <a:schemeClr val="bg1"/>
                </a:solidFill>
              </a:rPr>
              <a:t>Write a </a:t>
            </a:r>
            <a:r>
              <a:rPr lang="en-US" sz="2400" dirty="0">
                <a:solidFill>
                  <a:schemeClr val="bg1"/>
                </a:solidFill>
              </a:rPr>
              <a:t>letter to the donor in which you identify the </a:t>
            </a:r>
            <a:r>
              <a:rPr lang="en-US" sz="2400" dirty="0" smtClean="0">
                <a:solidFill>
                  <a:schemeClr val="bg1"/>
                </a:solidFill>
              </a:rPr>
              <a:t>type </a:t>
            </a:r>
            <a:r>
              <a:rPr lang="en-US" sz="2400" dirty="0">
                <a:solidFill>
                  <a:schemeClr val="bg1"/>
                </a:solidFill>
              </a:rPr>
              <a:t>of facility you would like to have built, and </a:t>
            </a:r>
            <a:r>
              <a:rPr lang="en-US" sz="2400" dirty="0" smtClean="0">
                <a:solidFill>
                  <a:schemeClr val="bg1"/>
                </a:solidFill>
              </a:rPr>
              <a:t>persuade </a:t>
            </a:r>
            <a:r>
              <a:rPr lang="en-US" sz="2400" dirty="0">
                <a:solidFill>
                  <a:schemeClr val="bg1"/>
                </a:solidFill>
              </a:rPr>
              <a:t>her that it is the best choice</a:t>
            </a:r>
            <a:r>
              <a:rPr lang="en-US" sz="2400" dirty="0" smtClean="0">
                <a:solidFill>
                  <a:schemeClr val="bg1"/>
                </a:solidFill>
              </a:rPr>
              <a:t>.</a:t>
            </a:r>
          </a:p>
          <a:p>
            <a:pPr marL="0" indent="0">
              <a:buNone/>
            </a:pPr>
            <a:r>
              <a:rPr lang="en-US" sz="2400" dirty="0" smtClean="0">
                <a:solidFill>
                  <a:schemeClr val="bg1"/>
                </a:solidFill>
              </a:rPr>
              <a:t> 2.Your </a:t>
            </a:r>
            <a:r>
              <a:rPr lang="en-US" sz="2400" dirty="0">
                <a:solidFill>
                  <a:schemeClr val="bg1"/>
                </a:solidFill>
              </a:rPr>
              <a:t>principal wants to invite a celebrity speaker to your school. Think about the celebrity you </a:t>
            </a:r>
            <a:r>
              <a:rPr lang="en-US" sz="2400" dirty="0" smtClean="0">
                <a:solidFill>
                  <a:schemeClr val="bg1"/>
                </a:solidFill>
              </a:rPr>
              <a:t> would </a:t>
            </a:r>
            <a:r>
              <a:rPr lang="en-US" sz="2400" dirty="0">
                <a:solidFill>
                  <a:schemeClr val="bg1"/>
                </a:solidFill>
              </a:rPr>
              <a:t>choose to have speak; then, write a letter to </a:t>
            </a:r>
            <a:r>
              <a:rPr lang="en-US" sz="2400" dirty="0" smtClean="0">
                <a:solidFill>
                  <a:schemeClr val="bg1"/>
                </a:solidFill>
              </a:rPr>
              <a:t> persuade </a:t>
            </a:r>
            <a:r>
              <a:rPr lang="en-US" sz="2400" dirty="0">
                <a:solidFill>
                  <a:schemeClr val="bg1"/>
                </a:solidFill>
              </a:rPr>
              <a:t>your </a:t>
            </a:r>
            <a:r>
              <a:rPr lang="en-US" sz="2400" dirty="0" smtClean="0">
                <a:solidFill>
                  <a:schemeClr val="bg1"/>
                </a:solidFill>
              </a:rPr>
              <a:t>principal to </a:t>
            </a:r>
            <a:r>
              <a:rPr lang="en-US" sz="2400" dirty="0">
                <a:solidFill>
                  <a:schemeClr val="bg1"/>
                </a:solidFill>
              </a:rPr>
              <a:t>invite this person. </a:t>
            </a:r>
            <a:endParaRPr lang="en-US" sz="2400" dirty="0" smtClean="0">
              <a:solidFill>
                <a:schemeClr val="bg1"/>
              </a:solidFill>
            </a:endParaRPr>
          </a:p>
          <a:p>
            <a:pPr marL="0" indent="0">
              <a:buNone/>
            </a:pPr>
            <a:r>
              <a:rPr lang="en-US" sz="2400" dirty="0" smtClean="0">
                <a:solidFill>
                  <a:schemeClr val="bg1"/>
                </a:solidFill>
              </a:rPr>
              <a:t>3. Congress </a:t>
            </a:r>
            <a:r>
              <a:rPr lang="en-US" sz="2400" dirty="0">
                <a:solidFill>
                  <a:schemeClr val="bg1"/>
                </a:solidFill>
              </a:rPr>
              <a:t>wants to make a new national </a:t>
            </a:r>
            <a:r>
              <a:rPr lang="en-US" sz="2400" dirty="0" smtClean="0">
                <a:solidFill>
                  <a:schemeClr val="bg1"/>
                </a:solidFill>
              </a:rPr>
              <a:t>holiday </a:t>
            </a:r>
            <a:r>
              <a:rPr lang="en-US" sz="2400" dirty="0">
                <a:solidFill>
                  <a:schemeClr val="bg1"/>
                </a:solidFill>
              </a:rPr>
              <a:t>honoring an important person or event. </a:t>
            </a:r>
            <a:r>
              <a:rPr lang="en-US" sz="2400" dirty="0" smtClean="0">
                <a:solidFill>
                  <a:schemeClr val="bg1"/>
                </a:solidFill>
              </a:rPr>
              <a:t> Choose </a:t>
            </a:r>
            <a:r>
              <a:rPr lang="en-US" sz="2400" dirty="0">
                <a:solidFill>
                  <a:schemeClr val="bg1"/>
                </a:solidFill>
              </a:rPr>
              <a:t>a person or event you would like to honor. Write an essay to convince members of </a:t>
            </a:r>
            <a:r>
              <a:rPr lang="en-US" sz="2400" dirty="0" smtClean="0">
                <a:solidFill>
                  <a:schemeClr val="bg1"/>
                </a:solidFill>
              </a:rPr>
              <a:t> Congress </a:t>
            </a:r>
            <a:r>
              <a:rPr lang="en-US" sz="2400" dirty="0">
                <a:solidFill>
                  <a:schemeClr val="bg1"/>
                </a:solidFill>
              </a:rPr>
              <a:t>to accept your choice. </a:t>
            </a:r>
          </a:p>
          <a:p>
            <a:pPr marL="0" indent="0">
              <a:buNone/>
            </a:pPr>
            <a:r>
              <a:rPr lang="en-US" sz="2400" dirty="0" smtClean="0">
                <a:solidFill>
                  <a:schemeClr val="bg1"/>
                </a:solidFill>
              </a:rPr>
              <a:t>4. </a:t>
            </a:r>
            <a:r>
              <a:rPr lang="en-US" sz="2400" dirty="0">
                <a:solidFill>
                  <a:schemeClr val="bg1"/>
                </a:solidFill>
              </a:rPr>
              <a:t>Your school principal is considering a new policy </a:t>
            </a:r>
            <a:r>
              <a:rPr lang="en-US" sz="2400" dirty="0" smtClean="0">
                <a:solidFill>
                  <a:schemeClr val="bg1"/>
                </a:solidFill>
              </a:rPr>
              <a:t>that </a:t>
            </a:r>
            <a:r>
              <a:rPr lang="en-US" sz="2400" dirty="0">
                <a:solidFill>
                  <a:schemeClr val="bg1"/>
                </a:solidFill>
              </a:rPr>
              <a:t>will require all students to wear uniforms. </a:t>
            </a:r>
            <a:r>
              <a:rPr lang="en-US" sz="2400" dirty="0" smtClean="0">
                <a:solidFill>
                  <a:schemeClr val="bg1"/>
                </a:solidFill>
              </a:rPr>
              <a:t>What </a:t>
            </a:r>
            <a:r>
              <a:rPr lang="en-US" sz="2400" dirty="0">
                <a:solidFill>
                  <a:schemeClr val="bg1"/>
                </a:solidFill>
              </a:rPr>
              <a:t>is your position concerning this issue? Write a letter to your principal stating your position </a:t>
            </a:r>
            <a:r>
              <a:rPr lang="en-US" sz="2400" dirty="0" smtClean="0">
                <a:solidFill>
                  <a:schemeClr val="bg1"/>
                </a:solidFill>
              </a:rPr>
              <a:t>and </a:t>
            </a:r>
            <a:r>
              <a:rPr lang="en-US" sz="2400" dirty="0">
                <a:solidFill>
                  <a:schemeClr val="bg1"/>
                </a:solidFill>
              </a:rPr>
              <a:t>supporting it with convincing reasons. </a:t>
            </a:r>
            <a:endParaRPr lang="en-US" sz="2400" dirty="0"/>
          </a:p>
        </p:txBody>
      </p:sp>
    </p:spTree>
    <p:extLst>
      <p:ext uri="{BB962C8B-B14F-4D97-AF65-F5344CB8AC3E}">
        <p14:creationId xmlns:p14="http://schemas.microsoft.com/office/powerpoint/2010/main" val="17644579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07" y="152400"/>
            <a:ext cx="8991600" cy="7017306"/>
          </a:xfrm>
          <a:prstGeom prst="rect">
            <a:avLst/>
          </a:prstGeom>
          <a:noFill/>
        </p:spPr>
        <p:txBody>
          <a:bodyPr wrap="square" rtlCol="0">
            <a:spAutoFit/>
          </a:bodyPr>
          <a:lstStyle/>
          <a:p>
            <a:pPr algn="ctr"/>
            <a:r>
              <a:rPr lang="en-US" sz="5400" b="1" u="sng" dirty="0" smtClean="0">
                <a:solidFill>
                  <a:schemeClr val="bg1"/>
                </a:solidFill>
              </a:rPr>
              <a:t>Conclusion Example</a:t>
            </a:r>
          </a:p>
          <a:p>
            <a:pPr algn="ctr"/>
            <a:r>
              <a:rPr lang="en-US" sz="3600" dirty="0" smtClean="0">
                <a:solidFill>
                  <a:schemeClr val="bg1"/>
                </a:solidFill>
              </a:rPr>
              <a:t>Where and what you can eat is unique to each person. Since this is true, it is proven that students in elementary thru high school should be allowed to return home during their lunch period. As I have stated before, the morale of the students will increase because of this, any student who has allergies can get the food they need, and it will save lots of money for the school. Here at National Park School this plan would benefit all!</a:t>
            </a:r>
            <a:endParaRPr lang="en-US" sz="3200" dirty="0" smtClean="0">
              <a:solidFill>
                <a:schemeClr val="bg1"/>
              </a:solidFill>
            </a:endParaRPr>
          </a:p>
          <a:p>
            <a:endParaRPr lang="en-US" dirty="0"/>
          </a:p>
          <a:p>
            <a:endParaRPr lang="en-US" dirty="0"/>
          </a:p>
        </p:txBody>
      </p:sp>
    </p:spTree>
    <p:extLst>
      <p:ext uri="{BB962C8B-B14F-4D97-AF65-F5344CB8AC3E}">
        <p14:creationId xmlns:p14="http://schemas.microsoft.com/office/powerpoint/2010/main" val="2910144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chemeClr val="bg1"/>
                </a:solidFill>
                <a:latin typeface="HelloAli" pitchFamily="2" charset="0"/>
                <a:ea typeface="HelloAli" pitchFamily="2" charset="0"/>
              </a:rPr>
              <a:t>Thesis Statement</a:t>
            </a:r>
            <a:endParaRPr lang="en-US" sz="60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4419600"/>
            <a:ext cx="9144000" cy="2106802"/>
          </a:xfrm>
        </p:spPr>
        <p:txBody>
          <a:bodyPr>
            <a:normAutofit/>
          </a:bodyPr>
          <a:lstStyle/>
          <a:p>
            <a:r>
              <a:rPr lang="en-US" sz="4000" dirty="0" smtClean="0">
                <a:solidFill>
                  <a:schemeClr val="bg1"/>
                </a:solidFill>
                <a:latin typeface="HelloAli" pitchFamily="2" charset="0"/>
                <a:ea typeface="HelloAli" pitchFamily="2" charset="0"/>
              </a:rPr>
              <a:t>A sentence that states your position and your 3 arguments</a:t>
            </a:r>
            <a:endParaRPr lang="en-US" sz="4000" dirty="0">
              <a:solidFill>
                <a:schemeClr val="bg1"/>
              </a:solidFill>
              <a:latin typeface="HelloAli" pitchFamily="2" charset="0"/>
              <a:ea typeface="HelloAli" pitchFamily="2"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9" y="1371600"/>
            <a:ext cx="3557587" cy="284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1638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07" y="152400"/>
            <a:ext cx="8991600" cy="6894195"/>
          </a:xfrm>
          <a:prstGeom prst="rect">
            <a:avLst/>
          </a:prstGeom>
          <a:noFill/>
        </p:spPr>
        <p:txBody>
          <a:bodyPr wrap="square" rtlCol="0">
            <a:spAutoFit/>
          </a:bodyPr>
          <a:lstStyle/>
          <a:p>
            <a:pPr algn="ctr"/>
            <a:r>
              <a:rPr lang="en-US" sz="5400" b="1" u="sng" dirty="0" smtClean="0">
                <a:solidFill>
                  <a:schemeClr val="bg1"/>
                </a:solidFill>
              </a:rPr>
              <a:t>Conclusion Example</a:t>
            </a:r>
          </a:p>
          <a:p>
            <a:pPr algn="ctr"/>
            <a:r>
              <a:rPr lang="en-US" sz="3200" dirty="0" smtClean="0">
                <a:solidFill>
                  <a:schemeClr val="bg1"/>
                </a:solidFill>
              </a:rPr>
              <a:t>In the end, it has been proven that having a dress code will benefit both the students and the teachers of the school. The dress code that would be appropriate for National Park School would be to have the students wear khaki pants and blue </a:t>
            </a:r>
            <a:r>
              <a:rPr lang="en-US" sz="3200" dirty="0" err="1" smtClean="0">
                <a:solidFill>
                  <a:schemeClr val="bg1"/>
                </a:solidFill>
              </a:rPr>
              <a:t>polos</a:t>
            </a:r>
            <a:r>
              <a:rPr lang="en-US" sz="3200" dirty="0" smtClean="0">
                <a:solidFill>
                  <a:schemeClr val="bg1"/>
                </a:solidFill>
              </a:rPr>
              <a:t> each day. This suggestion will solve many of the problems that already exist. By making this a rule, students will have less HIB violations involving teasing about clothes, it will allow for freedom of expression in other ways, and it will lower  the cost for families in town. </a:t>
            </a:r>
            <a:endParaRPr lang="en-US" sz="2800" dirty="0" smtClean="0">
              <a:solidFill>
                <a:schemeClr val="bg1"/>
              </a:solidFill>
            </a:endParaRPr>
          </a:p>
          <a:p>
            <a:endParaRPr lang="en-US" dirty="0"/>
          </a:p>
          <a:p>
            <a:endParaRPr lang="en-US" dirty="0"/>
          </a:p>
        </p:txBody>
      </p:sp>
    </p:spTree>
    <p:extLst>
      <p:ext uri="{BB962C8B-B14F-4D97-AF65-F5344CB8AC3E}">
        <p14:creationId xmlns:p14="http://schemas.microsoft.com/office/powerpoint/2010/main" val="2037436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smtClean="0">
                <a:solidFill>
                  <a:schemeClr val="bg1"/>
                </a:solidFill>
                <a:latin typeface="HelloAli" pitchFamily="2" charset="0"/>
                <a:ea typeface="HelloAli" pitchFamily="2" charset="0"/>
              </a:rPr>
              <a:t>Chevy Volt Commercials</a:t>
            </a:r>
            <a:endParaRPr lang="en-US" sz="6000" b="1"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20782" y="1905000"/>
            <a:ext cx="8686800" cy="4525963"/>
          </a:xfrm>
        </p:spPr>
        <p:txBody>
          <a:bodyPr>
            <a:normAutofit/>
          </a:bodyPr>
          <a:lstStyle/>
          <a:p>
            <a:r>
              <a:rPr lang="en-US" sz="4400" dirty="0" smtClean="0">
                <a:solidFill>
                  <a:schemeClr val="bg1"/>
                </a:solidFill>
                <a:latin typeface="HelloAli" pitchFamily="2" charset="0"/>
                <a:ea typeface="HelloAli" pitchFamily="2" charset="0"/>
              </a:rPr>
              <a:t>Watch these 2 commercials</a:t>
            </a:r>
          </a:p>
          <a:p>
            <a:r>
              <a:rPr lang="en-US" sz="4400" dirty="0" smtClean="0">
                <a:solidFill>
                  <a:schemeClr val="bg1"/>
                </a:solidFill>
                <a:latin typeface="HelloAli" pitchFamily="2" charset="0"/>
                <a:ea typeface="HelloAli" pitchFamily="2" charset="0"/>
              </a:rPr>
              <a:t>Look for the person’s position statement and arguments for their position</a:t>
            </a:r>
            <a:endParaRPr lang="en-US" sz="44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2687286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3425"/>
            <a:ext cx="8354291" cy="1569660"/>
          </a:xfrm>
          <a:prstGeom prst="rect">
            <a:avLst/>
          </a:prstGeom>
          <a:noFill/>
        </p:spPr>
        <p:txBody>
          <a:bodyPr wrap="square" rtlCol="0">
            <a:spAutoFit/>
          </a:bodyPr>
          <a:lstStyle/>
          <a:p>
            <a:pPr algn="ctr"/>
            <a:r>
              <a:rPr lang="en-US" sz="4800" b="1" u="sng" dirty="0" smtClean="0">
                <a:solidFill>
                  <a:schemeClr val="bg1"/>
                </a:solidFill>
                <a:latin typeface="HelloAli" pitchFamily="2" charset="0"/>
                <a:ea typeface="HelloAli" pitchFamily="2" charset="0"/>
              </a:rPr>
              <a:t>“Meat”- or Inside of your Essay</a:t>
            </a:r>
            <a:endParaRPr lang="en-US" sz="4800" b="1" u="sng" dirty="0">
              <a:solidFill>
                <a:schemeClr val="bg1"/>
              </a:solidFill>
              <a:latin typeface="HelloAli" pitchFamily="2" charset="0"/>
              <a:ea typeface="HelloAli" pitchFamily="2" charset="0"/>
            </a:endParaRPr>
          </a:p>
        </p:txBody>
      </p:sp>
      <p:sp>
        <p:nvSpPr>
          <p:cNvPr id="3" name="TextBox 2"/>
          <p:cNvSpPr txBox="1"/>
          <p:nvPr/>
        </p:nvSpPr>
        <p:spPr>
          <a:xfrm>
            <a:off x="-13855" y="2133600"/>
            <a:ext cx="9067800" cy="3785652"/>
          </a:xfrm>
          <a:prstGeom prst="rect">
            <a:avLst/>
          </a:prstGeom>
          <a:noFill/>
        </p:spPr>
        <p:txBody>
          <a:bodyPr wrap="square" rtlCol="0">
            <a:spAutoFit/>
          </a:bodyPr>
          <a:lstStyle/>
          <a:p>
            <a:pPr marL="285750" indent="-285750">
              <a:buFontTx/>
              <a:buChar char="-"/>
            </a:pPr>
            <a:r>
              <a:rPr lang="en-US" sz="4000" dirty="0" smtClean="0">
                <a:solidFill>
                  <a:schemeClr val="bg1"/>
                </a:solidFill>
                <a:latin typeface="HelloAli" pitchFamily="2" charset="0"/>
                <a:ea typeface="HelloAli" pitchFamily="2" charset="0"/>
              </a:rPr>
              <a:t>Each paragraph must be one of your arguments </a:t>
            </a:r>
          </a:p>
          <a:p>
            <a:pPr marL="285750" indent="-285750">
              <a:buFontTx/>
              <a:buChar char="-"/>
            </a:pPr>
            <a:r>
              <a:rPr lang="en-US" sz="4000" dirty="0" smtClean="0">
                <a:solidFill>
                  <a:schemeClr val="bg1"/>
                </a:solidFill>
                <a:latin typeface="HelloAli" pitchFamily="2" charset="0"/>
                <a:ea typeface="HelloAli" pitchFamily="2" charset="0"/>
              </a:rPr>
              <a:t>In each paragraph you will use facts, studies, examples, and other pieces of evidence to convince the readers of your argument</a:t>
            </a:r>
            <a:endParaRPr lang="en-US" sz="40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25218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3425"/>
            <a:ext cx="8354291" cy="1569660"/>
          </a:xfrm>
          <a:prstGeom prst="rect">
            <a:avLst/>
          </a:prstGeom>
          <a:noFill/>
        </p:spPr>
        <p:txBody>
          <a:bodyPr wrap="square" rtlCol="0">
            <a:spAutoFit/>
          </a:bodyPr>
          <a:lstStyle/>
          <a:p>
            <a:pPr algn="ctr"/>
            <a:r>
              <a:rPr lang="en-US" sz="4800" b="1" u="sng" dirty="0" smtClean="0">
                <a:solidFill>
                  <a:schemeClr val="bg1"/>
                </a:solidFill>
                <a:latin typeface="HelloAli" pitchFamily="2" charset="0"/>
                <a:ea typeface="HelloAli" pitchFamily="2" charset="0"/>
              </a:rPr>
              <a:t>“Meat”- or Inside of your Essay</a:t>
            </a:r>
            <a:endParaRPr lang="en-US" sz="4800" b="1" u="sng" dirty="0">
              <a:solidFill>
                <a:schemeClr val="bg1"/>
              </a:solidFill>
              <a:latin typeface="HelloAli" pitchFamily="2" charset="0"/>
              <a:ea typeface="HelloAli" pitchFamily="2" charset="0"/>
            </a:endParaRPr>
          </a:p>
        </p:txBody>
      </p:sp>
      <p:sp>
        <p:nvSpPr>
          <p:cNvPr id="3" name="TextBox 2"/>
          <p:cNvSpPr txBox="1"/>
          <p:nvPr/>
        </p:nvSpPr>
        <p:spPr>
          <a:xfrm>
            <a:off x="-13855" y="2133600"/>
            <a:ext cx="9067800" cy="3785652"/>
          </a:xfrm>
          <a:prstGeom prst="rect">
            <a:avLst/>
          </a:prstGeom>
          <a:noFill/>
        </p:spPr>
        <p:txBody>
          <a:bodyPr wrap="square" rtlCol="0">
            <a:spAutoFit/>
          </a:bodyPr>
          <a:lstStyle/>
          <a:p>
            <a:pPr marL="285750" indent="-285750">
              <a:buFontTx/>
              <a:buChar char="-"/>
            </a:pPr>
            <a:r>
              <a:rPr lang="en-US" sz="4000" dirty="0" smtClean="0">
                <a:solidFill>
                  <a:schemeClr val="bg1"/>
                </a:solidFill>
                <a:latin typeface="HelloAli" pitchFamily="2" charset="0"/>
                <a:ea typeface="HelloAli" pitchFamily="2" charset="0"/>
              </a:rPr>
              <a:t>Each paragraph must be one of your arguments </a:t>
            </a:r>
          </a:p>
          <a:p>
            <a:pPr marL="285750" indent="-285750">
              <a:buFontTx/>
              <a:buChar char="-"/>
            </a:pPr>
            <a:r>
              <a:rPr lang="en-US" sz="4000" dirty="0" smtClean="0">
                <a:solidFill>
                  <a:schemeClr val="bg1"/>
                </a:solidFill>
                <a:latin typeface="HelloAli" pitchFamily="2" charset="0"/>
                <a:ea typeface="HelloAli" pitchFamily="2" charset="0"/>
              </a:rPr>
              <a:t>In each paragraph you will use facts, studies, examples, and other pieces of evidence to convince the readers of your argument</a:t>
            </a:r>
            <a:endParaRPr lang="en-US" sz="4000" dirty="0">
              <a:solidFill>
                <a:schemeClr val="bg1"/>
              </a:solidFill>
              <a:latin typeface="HelloAli" pitchFamily="2" charset="0"/>
              <a:ea typeface="HelloAli" pitchFamily="2" charset="0"/>
            </a:endParaRPr>
          </a:p>
        </p:txBody>
      </p:sp>
    </p:spTree>
    <p:extLst>
      <p:ext uri="{BB962C8B-B14F-4D97-AF65-F5344CB8AC3E}">
        <p14:creationId xmlns:p14="http://schemas.microsoft.com/office/powerpoint/2010/main" val="3329757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chemeClr val="bg1"/>
                </a:solidFill>
                <a:latin typeface="HelloAli" pitchFamily="2" charset="0"/>
                <a:ea typeface="HelloAli" pitchFamily="2" charset="0"/>
              </a:rPr>
              <a:t>Conclusion</a:t>
            </a:r>
            <a:endParaRPr lang="en-US" sz="6600" u="sng" dirty="0">
              <a:solidFill>
                <a:schemeClr val="bg1"/>
              </a:solidFill>
              <a:latin typeface="HelloAli" pitchFamily="2" charset="0"/>
              <a:ea typeface="HelloAli" pitchFamily="2" charset="0"/>
            </a:endParaRPr>
          </a:p>
        </p:txBody>
      </p:sp>
      <p:sp>
        <p:nvSpPr>
          <p:cNvPr id="3" name="Content Placeholder 2"/>
          <p:cNvSpPr>
            <a:spLocks noGrp="1"/>
          </p:cNvSpPr>
          <p:nvPr>
            <p:ph idx="1"/>
          </p:nvPr>
        </p:nvSpPr>
        <p:spPr>
          <a:xfrm>
            <a:off x="0" y="1600200"/>
            <a:ext cx="9067800" cy="4525963"/>
          </a:xfrm>
        </p:spPr>
        <p:txBody>
          <a:bodyPr>
            <a:noAutofit/>
          </a:bodyPr>
          <a:lstStyle/>
          <a:p>
            <a:r>
              <a:rPr lang="en-US" sz="4000" dirty="0" smtClean="0">
                <a:solidFill>
                  <a:schemeClr val="bg1"/>
                </a:solidFill>
                <a:latin typeface="HelloAli" pitchFamily="2" charset="0"/>
                <a:ea typeface="HelloAli" pitchFamily="2" charset="0"/>
              </a:rPr>
              <a:t>Summarize, then conclude your argument</a:t>
            </a:r>
            <a:endParaRPr lang="en-US" sz="4000" dirty="0">
              <a:solidFill>
                <a:schemeClr val="bg1"/>
              </a:solidFill>
              <a:latin typeface="HelloAli" pitchFamily="2" charset="0"/>
              <a:ea typeface="HelloAli" pitchFamily="2" charset="0"/>
            </a:endParaRPr>
          </a:p>
          <a:p>
            <a:r>
              <a:rPr lang="en-US" sz="4000" dirty="0" smtClean="0">
                <a:solidFill>
                  <a:schemeClr val="bg1"/>
                </a:solidFill>
                <a:latin typeface="HelloAli" pitchFamily="2" charset="0"/>
                <a:ea typeface="HelloAli" pitchFamily="2" charset="0"/>
              </a:rPr>
              <a:t>Refer to the first paragraph/opening statement as well as the main points</a:t>
            </a:r>
          </a:p>
          <a:p>
            <a:r>
              <a:rPr lang="en-US" sz="4000" dirty="0" smtClean="0">
                <a:solidFill>
                  <a:schemeClr val="bg1"/>
                </a:solidFill>
                <a:latin typeface="HelloAli" pitchFamily="2" charset="0"/>
                <a:ea typeface="HelloAli" pitchFamily="2" charset="0"/>
              </a:rPr>
              <a:t>Does the conclusion restate the main ideas? </a:t>
            </a:r>
          </a:p>
        </p:txBody>
      </p:sp>
    </p:spTree>
    <p:extLst>
      <p:ext uri="{BB962C8B-B14F-4D97-AF65-F5344CB8AC3E}">
        <p14:creationId xmlns:p14="http://schemas.microsoft.com/office/powerpoint/2010/main" val="943845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chemeClr val="bg1"/>
                </a:solidFill>
                <a:effectLst>
                  <a:outerShdw blurRad="38100" dist="38100" dir="2700000" algn="tl">
                    <a:srgbClr val="000000">
                      <a:alpha val="43137"/>
                    </a:srgbClr>
                  </a:outerShdw>
                </a:effectLst>
                <a:latin typeface="HelloAli" pitchFamily="2" charset="0"/>
                <a:ea typeface="HelloAli" pitchFamily="2" charset="0"/>
              </a:rPr>
              <a:t>At the End</a:t>
            </a:r>
            <a:endParaRPr lang="en-US" sz="6600" b="1" u="sng" dirty="0">
              <a:solidFill>
                <a:schemeClr val="bg1"/>
              </a:solidFill>
              <a:effectLst>
                <a:outerShdw blurRad="38100" dist="38100" dir="2700000" algn="tl">
                  <a:srgbClr val="000000">
                    <a:alpha val="43137"/>
                  </a:srgbClr>
                </a:outerShdw>
              </a:effectLst>
              <a:latin typeface="HelloAli" pitchFamily="2" charset="0"/>
              <a:ea typeface="HelloAli" pitchFamily="2" charset="0"/>
            </a:endParaRPr>
          </a:p>
        </p:txBody>
      </p:sp>
      <p:sp>
        <p:nvSpPr>
          <p:cNvPr id="3" name="Content Placeholder 2"/>
          <p:cNvSpPr>
            <a:spLocks noGrp="1"/>
          </p:cNvSpPr>
          <p:nvPr>
            <p:ph idx="1"/>
          </p:nvPr>
        </p:nvSpPr>
        <p:spPr>
          <a:xfrm>
            <a:off x="0" y="1371600"/>
            <a:ext cx="9144000" cy="5181600"/>
          </a:xfrm>
        </p:spPr>
        <p:txBody>
          <a:bodyPr>
            <a:normAutofit fontScale="85000" lnSpcReduction="10000"/>
          </a:bodyPr>
          <a:lstStyle/>
          <a:p>
            <a:r>
              <a:rPr lang="en-US" sz="4100" dirty="0" smtClean="0">
                <a:solidFill>
                  <a:schemeClr val="bg1"/>
                </a:solidFill>
                <a:latin typeface="HelloAli" pitchFamily="2" charset="0"/>
                <a:ea typeface="HelloAli" pitchFamily="2" charset="0"/>
              </a:rPr>
              <a:t>Ask yourself:</a:t>
            </a:r>
            <a:br>
              <a:rPr lang="en-US" sz="4100" dirty="0" smtClean="0">
                <a:solidFill>
                  <a:schemeClr val="bg1"/>
                </a:solidFill>
                <a:latin typeface="HelloAli" pitchFamily="2" charset="0"/>
                <a:ea typeface="HelloAli" pitchFamily="2" charset="0"/>
              </a:rPr>
            </a:br>
            <a:r>
              <a:rPr lang="en-US" sz="4100" dirty="0" smtClean="0">
                <a:solidFill>
                  <a:schemeClr val="bg1"/>
                </a:solidFill>
                <a:latin typeface="HelloAli" pitchFamily="2" charset="0"/>
                <a:ea typeface="HelloAli" pitchFamily="2" charset="0"/>
              </a:rPr>
              <a:t>Does this make sense? Am I convinced?</a:t>
            </a:r>
            <a:br>
              <a:rPr lang="en-US" sz="4100" dirty="0" smtClean="0">
                <a:solidFill>
                  <a:schemeClr val="bg1"/>
                </a:solidFill>
                <a:latin typeface="HelloAli" pitchFamily="2" charset="0"/>
                <a:ea typeface="HelloAli" pitchFamily="2" charset="0"/>
              </a:rPr>
            </a:br>
            <a:r>
              <a:rPr lang="en-US" sz="4100" dirty="0" smtClean="0">
                <a:solidFill>
                  <a:schemeClr val="bg1"/>
                </a:solidFill>
                <a:latin typeface="HelloAli" pitchFamily="2" charset="0"/>
                <a:ea typeface="HelloAli" pitchFamily="2" charset="0"/>
              </a:rPr>
              <a:t>Will this convince a reader?</a:t>
            </a:r>
            <a:br>
              <a:rPr lang="en-US" sz="4100" dirty="0" smtClean="0">
                <a:solidFill>
                  <a:schemeClr val="bg1"/>
                </a:solidFill>
                <a:latin typeface="HelloAli" pitchFamily="2" charset="0"/>
                <a:ea typeface="HelloAli" pitchFamily="2" charset="0"/>
              </a:rPr>
            </a:br>
            <a:r>
              <a:rPr lang="en-US" sz="4100" dirty="0" smtClean="0">
                <a:solidFill>
                  <a:schemeClr val="bg1"/>
                </a:solidFill>
                <a:latin typeface="HelloAli" pitchFamily="2" charset="0"/>
                <a:ea typeface="HelloAli" pitchFamily="2" charset="0"/>
              </a:rPr>
              <a:t>Will they understand my values, and agree with my facts?</a:t>
            </a:r>
          </a:p>
          <a:p>
            <a:r>
              <a:rPr lang="en-US" sz="4100" dirty="0" smtClean="0">
                <a:solidFill>
                  <a:schemeClr val="bg1"/>
                </a:solidFill>
                <a:latin typeface="HelloAli" pitchFamily="2" charset="0"/>
                <a:ea typeface="HelloAli" pitchFamily="2" charset="0"/>
              </a:rPr>
              <a:t>Edit, correct, and re-write as necessary</a:t>
            </a:r>
          </a:p>
          <a:p>
            <a:r>
              <a:rPr lang="en-US" sz="4100" dirty="0" smtClean="0">
                <a:solidFill>
                  <a:schemeClr val="bg1"/>
                </a:solidFill>
                <a:latin typeface="HelloAli" pitchFamily="2" charset="0"/>
                <a:ea typeface="HelloAli" pitchFamily="2" charset="0"/>
              </a:rPr>
              <a:t>Check spelling and grammar!</a:t>
            </a:r>
          </a:p>
          <a:p>
            <a:r>
              <a:rPr lang="en-US" sz="4100" dirty="0" smtClean="0">
                <a:solidFill>
                  <a:schemeClr val="bg1"/>
                </a:solidFill>
                <a:latin typeface="HelloAli" pitchFamily="2" charset="0"/>
                <a:ea typeface="HelloAli" pitchFamily="2" charset="0"/>
              </a:rPr>
              <a:t>Have a friend read it and talk to you. Were they convinced?</a:t>
            </a:r>
          </a:p>
          <a:p>
            <a:pPr marL="0" indent="0">
              <a:buNone/>
            </a:pPr>
            <a:endParaRPr lang="en-US" dirty="0"/>
          </a:p>
        </p:txBody>
      </p:sp>
    </p:spTree>
    <p:extLst>
      <p:ext uri="{BB962C8B-B14F-4D97-AF65-F5344CB8AC3E}">
        <p14:creationId xmlns:p14="http://schemas.microsoft.com/office/powerpoint/2010/main" val="3032313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1943</Words>
  <Application>Microsoft Office PowerPoint</Application>
  <PresentationFormat>On-screen Show (4:3)</PresentationFormat>
  <Paragraphs>130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Persuasive Writing</vt:lpstr>
      <vt:lpstr>Things to Remember</vt:lpstr>
      <vt:lpstr>Student Writing</vt:lpstr>
      <vt:lpstr>Thesis Statement</vt:lpstr>
      <vt:lpstr>Chevy Volt Commercials</vt:lpstr>
      <vt:lpstr>PowerPoint Presentation</vt:lpstr>
      <vt:lpstr>PowerPoint Presentation</vt:lpstr>
      <vt:lpstr>Conclusion</vt:lpstr>
      <vt:lpstr>At the End</vt:lpstr>
      <vt:lpstr>Review</vt:lpstr>
      <vt:lpstr>More Recess</vt:lpstr>
      <vt:lpstr>Why Students Should Eat Breakfast Every Day </vt:lpstr>
      <vt:lpstr>Why People Should Read for Pleasure</vt:lpstr>
      <vt:lpstr>Lead/Introduction Paragraph</vt:lpstr>
      <vt:lpstr>Lead Paragraph Practice</vt:lpstr>
      <vt:lpstr>½ Day English, ½ Day Math Prompt</vt:lpstr>
      <vt:lpstr>Student #1</vt:lpstr>
      <vt:lpstr>Student #2</vt:lpstr>
      <vt:lpstr>Student #3</vt:lpstr>
      <vt:lpstr>Example</vt:lpstr>
      <vt:lpstr>Example</vt:lpstr>
      <vt:lpstr>Prompt #2</vt:lpstr>
      <vt:lpstr>Sample#1</vt:lpstr>
      <vt:lpstr>Sample #2</vt:lpstr>
      <vt:lpstr>Students to be allowed to go home for lunch prompt</vt:lpstr>
      <vt:lpstr>Example</vt:lpstr>
      <vt:lpstr>Brainstorm</vt:lpstr>
      <vt:lpstr>Persuasive Writing</vt:lpstr>
      <vt:lpstr>Things to Remember</vt:lpstr>
      <vt:lpstr>Thesis Statement</vt:lpstr>
      <vt:lpstr>Thesis Statement</vt:lpstr>
      <vt:lpstr>1st Paragraph</vt:lpstr>
      <vt:lpstr>What are some ways to “hook” the reader into wanting to read your letter?</vt:lpstr>
      <vt:lpstr>PowerPoint Presentation</vt:lpstr>
      <vt:lpstr>Conclusion</vt:lpstr>
      <vt:lpstr>Transitions</vt:lpstr>
      <vt:lpstr>Conclusion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Writing</dc:title>
  <dc:creator>User</dc:creator>
  <cp:lastModifiedBy>User</cp:lastModifiedBy>
  <cp:revision>43</cp:revision>
  <dcterms:created xsi:type="dcterms:W3CDTF">2013-01-03T13:05:01Z</dcterms:created>
  <dcterms:modified xsi:type="dcterms:W3CDTF">2014-04-07T13:15:30Z</dcterms:modified>
</cp:coreProperties>
</file>